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64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D223-214E-437B-A4F3-08F9A48087C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6C72-B0F0-4A1E-B5C6-FCA47DA12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D223-214E-437B-A4F3-08F9A48087C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6C72-B0F0-4A1E-B5C6-FCA47DA12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D223-214E-437B-A4F3-08F9A48087C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6C72-B0F0-4A1E-B5C6-FCA47DA12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D223-214E-437B-A4F3-08F9A48087C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6C72-B0F0-4A1E-B5C6-FCA47DA12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D223-214E-437B-A4F3-08F9A48087C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6C72-B0F0-4A1E-B5C6-FCA47DA12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D223-214E-437B-A4F3-08F9A48087C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6C72-B0F0-4A1E-B5C6-FCA47DA12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D223-214E-437B-A4F3-08F9A48087C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6C72-B0F0-4A1E-B5C6-FCA47DA12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D223-214E-437B-A4F3-08F9A48087C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6C72-B0F0-4A1E-B5C6-FCA47DA12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D223-214E-437B-A4F3-08F9A48087C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6C72-B0F0-4A1E-B5C6-FCA47DA12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D223-214E-437B-A4F3-08F9A48087C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6C72-B0F0-4A1E-B5C6-FCA47DA122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D223-214E-437B-A4F3-08F9A48087C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756C72-B0F0-4A1E-B5C6-FCA47DA122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9756C72-B0F0-4A1E-B5C6-FCA47DA122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8EAD223-214E-437B-A4F3-08F9A48087CC}" type="datetimeFigureOut">
              <a:rPr lang="en-US" smtClean="0"/>
              <a:pPr/>
              <a:t>11/3/2014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6-5: Auxiliary Sets. Use of the Word “Let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Proof Geometry</a:t>
            </a:r>
          </a:p>
        </p:txBody>
      </p:sp>
    </p:spTree>
    <p:extLst>
      <p:ext uri="{BB962C8B-B14F-4D97-AF65-F5344CB8AC3E}">
        <p14:creationId xmlns:p14="http://schemas.microsoft.com/office/powerpoint/2010/main" val="222212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Auxiliary </a:t>
            </a:r>
            <a:r>
              <a:rPr lang="en-US" dirty="0"/>
              <a:t>Sets. Use of the Word “Let”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r>
                  <a:rPr lang="en-US" u="sng" dirty="0" smtClean="0"/>
                  <a:t>Given</a:t>
                </a:r>
                <a:r>
                  <a:rPr lang="en-US" dirty="0" smtClean="0"/>
                  <a:t>: AD=AE, DC=EC</a:t>
                </a:r>
              </a:p>
              <a:p>
                <a:pPr marL="114300" indent="0">
                  <a:buNone/>
                </a:pPr>
                <a:r>
                  <a:rPr lang="en-US" u="sng" dirty="0" smtClean="0"/>
                  <a:t>Prove: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𝐷</m:t>
                    </m:r>
                    <m:r>
                      <a:rPr lang="en-US" b="0" i="1" smtClean="0">
                        <a:latin typeface="Cambria Math"/>
                      </a:rPr>
                      <m:t>≅∠</m:t>
                    </m:r>
                    <m:r>
                      <a:rPr lang="en-US" b="0" i="1" smtClean="0">
                        <a:latin typeface="Cambria Math"/>
                      </a:rPr>
                      <m:t>𝐸</m:t>
                    </m:r>
                  </m:oMath>
                </a14:m>
                <a:endParaRPr lang="en-US" u="sng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447800"/>
            <a:ext cx="2466975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596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Auxiliary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In math, it is often useful to modify the figure in order to prove something. We can add a line segment to the figure. This is called an </a:t>
            </a:r>
            <a:r>
              <a:rPr lang="en-US" b="1" dirty="0" smtClean="0"/>
              <a:t>auxiliary</a:t>
            </a:r>
            <a:r>
              <a:rPr lang="en-US" dirty="0" smtClean="0"/>
              <a:t> line segment.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Warning: Before you introduce something make sure it exists!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52329"/>
            <a:ext cx="2466975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052329"/>
            <a:ext cx="4600575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255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error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981200"/>
            <a:ext cx="2017151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828800"/>
            <a:ext cx="2138104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8600" y="4572000"/>
            <a:ext cx="6946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Let D be a point such that AD = DC and BD</a:t>
            </a:r>
            <a:r>
              <a:rPr lang="en-US" sz="2800" dirty="0" smtClean="0">
                <a:sym typeface="Symbol"/>
              </a:rPr>
              <a:t>AC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447800"/>
            <a:ext cx="2644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Given: Any </a:t>
            </a:r>
            <a:r>
              <a:rPr lang="en-US" sz="2800" dirty="0" smtClean="0">
                <a:sym typeface="Symbol"/>
              </a:rPr>
              <a:t>ABC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334000"/>
            <a:ext cx="858382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Problem: D only exists in this capacity if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ABC is isosceles.</a:t>
            </a:r>
          </a:p>
          <a:p>
            <a:r>
              <a:rPr lang="en-US" sz="2800" dirty="0" smtClean="0">
                <a:solidFill>
                  <a:srgbClr val="FF0000"/>
                </a:solidFill>
                <a:sym typeface="Symbol"/>
              </a:rPr>
              <a:t>The midpoint of AC and the point where </a:t>
            </a:r>
            <a:r>
              <a:rPr lang="en-US" sz="2800" dirty="0" smtClean="0">
                <a:solidFill>
                  <a:srgbClr val="FF0000"/>
                </a:solidFill>
              </a:rPr>
              <a:t>BD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AC will be</a:t>
            </a:r>
          </a:p>
          <a:p>
            <a:r>
              <a:rPr lang="en-US" sz="2800" dirty="0" smtClean="0">
                <a:solidFill>
                  <a:srgbClr val="FF0000"/>
                </a:solidFill>
                <a:sym typeface="Symbol"/>
              </a:rPr>
              <a:t> two different points. In most cases D does not exist!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Proof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Given: AB = AC and BD = CD</a:t>
            </a:r>
          </a:p>
          <a:p>
            <a:r>
              <a:rPr lang="en-US" dirty="0" smtClean="0"/>
              <a:t>Prove: </a:t>
            </a:r>
            <a:r>
              <a:rPr lang="en-US" dirty="0" smtClean="0">
                <a:sym typeface="Symbol"/>
              </a:rPr>
              <a:t>ABD  ACD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600200"/>
            <a:ext cx="2209800" cy="2409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5800" y="4038600"/>
          <a:ext cx="6096000" cy="25958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Reasons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Introduce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 points determine a line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AB</a:t>
                      </a:r>
                      <a:r>
                        <a:rPr lang="en-US" baseline="0" dirty="0" smtClean="0"/>
                        <a:t> = 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Given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BD = 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Given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 AD = 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Reflexive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 </a:t>
                      </a:r>
                      <a:r>
                        <a:rPr lang="en-US" dirty="0" smtClean="0">
                          <a:sym typeface="Symbol"/>
                        </a:rPr>
                        <a:t>ABD  ACD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6. </a:t>
                      </a:r>
                      <a:r>
                        <a:rPr lang="en-US" dirty="0" smtClean="0">
                          <a:sym typeface="Symbol"/>
                        </a:rPr>
                        <a:t>ABD  ACD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CPCTC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133600" y="4343400"/>
          <a:ext cx="56882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4" imgW="266400" imgH="203040" progId="Equation.DSMT4">
                  <p:embed/>
                </p:oleObj>
              </mc:Choice>
              <mc:Fallback>
                <p:oleObj name="Equation" r:id="rId4" imgW="26640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343400"/>
                        <a:ext cx="568820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6858000" y="2057400"/>
            <a:ext cx="0" cy="10668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62000" y="4419600"/>
            <a:ext cx="2057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" y="4800600"/>
            <a:ext cx="2057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" y="5181600"/>
            <a:ext cx="2057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5800" y="5486400"/>
            <a:ext cx="2057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62000" y="5943600"/>
            <a:ext cx="2057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62000" y="6248400"/>
            <a:ext cx="2057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810000" y="4419600"/>
            <a:ext cx="2743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810000" y="4800600"/>
            <a:ext cx="2743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810000" y="5181600"/>
            <a:ext cx="2743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0" y="5486400"/>
            <a:ext cx="2743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733800" y="5867400"/>
            <a:ext cx="2743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733800" y="6248400"/>
            <a:ext cx="2743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3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/>
              <a:t>pg. 198: # 2, 4, and 6.  2 and 4 are straightforward, but for 6, think about which additional segments should be added that take advantage of the given that D is on the PB of segment AB.</a:t>
            </a:r>
          </a:p>
          <a:p>
            <a:pPr marL="114300" indent="0">
              <a:buNone/>
            </a:pPr>
            <a:r>
              <a:rPr lang="en-US" sz="2800" dirty="0" smtClean="0"/>
              <a:t># 10, 12, 13, 14, </a:t>
            </a:r>
            <a:r>
              <a:rPr lang="en-US" sz="2800" dirty="0" smtClean="0"/>
              <a:t>16 (as </a:t>
            </a:r>
            <a:r>
              <a:rPr lang="en-US" sz="2800" smtClean="0"/>
              <a:t>a class), </a:t>
            </a:r>
            <a:r>
              <a:rPr lang="en-US" sz="2800" dirty="0" smtClean="0"/>
              <a:t>17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389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357</TotalTime>
  <Words>209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Adjacency</vt:lpstr>
      <vt:lpstr>Equation</vt:lpstr>
      <vt:lpstr>6-5: Auxiliary Sets. Use of the Word “Let”</vt:lpstr>
      <vt:lpstr>Auxiliary Sets. Use of the Word “Let”</vt:lpstr>
      <vt:lpstr>Auxiliary Sets</vt:lpstr>
      <vt:lpstr>Example of error</vt:lpstr>
      <vt:lpstr>Example Proof</vt:lpstr>
      <vt:lpstr>Homework</vt:lpstr>
    </vt:vector>
  </TitlesOfParts>
  <Company>BVSD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PIB Geometry</dc:title>
  <dc:creator>John Cawelti</dc:creator>
  <cp:lastModifiedBy>Andrew Busch</cp:lastModifiedBy>
  <cp:revision>27</cp:revision>
  <dcterms:created xsi:type="dcterms:W3CDTF">2012-10-25T14:58:26Z</dcterms:created>
  <dcterms:modified xsi:type="dcterms:W3CDTF">2014-11-03T18:41:59Z</dcterms:modified>
</cp:coreProperties>
</file>