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5" r:id="rId9"/>
    <p:sldId id="276" r:id="rId10"/>
    <p:sldId id="270" r:id="rId11"/>
    <p:sldId id="271" r:id="rId12"/>
    <p:sldId id="272" r:id="rId13"/>
    <p:sldId id="257" r:id="rId14"/>
    <p:sldId id="273" r:id="rId15"/>
    <p:sldId id="258" r:id="rId16"/>
    <p:sldId id="274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68E5-74F7-481D-99E6-E15B8E24B805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5451-5938-429C-93BD-5E7AFF7E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0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54158001-B403-49F8-A565-CCE5B271C99B}" type="slidenum">
              <a:rPr lang="en-US" altLang="en-US" sz="1200">
                <a:latin typeface="Times New Roman" pitchFamily="18" charset="0"/>
              </a:rPr>
              <a:pPr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56313304-114F-4F03-A1B9-250B87F93D92}" type="slidenum">
              <a:rPr lang="en-US" altLang="en-US" sz="120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0D13B18-162A-4EF3-B297-13BE60043F5E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C565D994-C137-4D2C-9654-3FEC73C39307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286ECF1-91F7-4CC4-A896-77A16846B688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7D021AD-2363-4DD6-BE8A-E54C6F092909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51FA5A9A-49E1-4425-9DE1-28CBABEAB092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44AE96C-1AAD-4C3B-8550-BA7082B8D50E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43E3B97-8BEB-4738-B90C-6F05462C5AEB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B298B-BD77-46C3-96E9-8AA88F56D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35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D4DC8-F374-40E5-AA21-607EB42F2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0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441BDC-C743-4B5E-8AAC-E4105780D5CD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3D4B48-2BEA-4A8A-868E-A4897AC82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17d: Law </a:t>
            </a:r>
            <a:r>
              <a:rPr lang="en-US" dirty="0" smtClean="0"/>
              <a:t>of </a:t>
            </a:r>
            <a:r>
              <a:rPr lang="en-US" dirty="0" err="1" smtClean="0"/>
              <a:t>Sines</a:t>
            </a:r>
            <a:r>
              <a:rPr lang="en-US" dirty="0" smtClean="0"/>
              <a:t> and Law of Cosines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CDF9696-B496-49D8-9773-55BC8A4A7656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156368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ea typeface="+mn-ea"/>
              </a:rPr>
              <a:t>Triangle XYZ has sides of lengths 15, 22, and 35.  Find the measure of the angle C. </a:t>
            </a: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755621"/>
              </p:ext>
            </p:extLst>
          </p:nvPr>
        </p:nvGraphicFramePr>
        <p:xfrm>
          <a:off x="3276600" y="3352800"/>
          <a:ext cx="5257800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2108200" imgH="939800" progId="Equation.3">
                  <p:embed/>
                </p:oleObj>
              </mc:Choice>
              <mc:Fallback>
                <p:oleObj name="Equation" r:id="rId4" imgW="2108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5257800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25" name="Group 5"/>
          <p:cNvGrpSpPr>
            <a:grpSpLocks/>
          </p:cNvGrpSpPr>
          <p:nvPr/>
        </p:nvGrpSpPr>
        <p:grpSpPr bwMode="auto">
          <a:xfrm>
            <a:off x="441325" y="4343400"/>
            <a:ext cx="2454275" cy="1371600"/>
            <a:chOff x="278" y="2736"/>
            <a:chExt cx="1546" cy="864"/>
          </a:xfrm>
        </p:grpSpPr>
        <p:grpSp>
          <p:nvGrpSpPr>
            <p:cNvPr id="98310" name="Group 6"/>
            <p:cNvGrpSpPr>
              <a:grpSpLocks/>
            </p:cNvGrpSpPr>
            <p:nvPr/>
          </p:nvGrpSpPr>
          <p:grpSpPr bwMode="auto">
            <a:xfrm>
              <a:off x="278" y="2736"/>
              <a:ext cx="1546" cy="864"/>
              <a:chOff x="278" y="2736"/>
              <a:chExt cx="1546" cy="864"/>
            </a:xfrm>
          </p:grpSpPr>
          <p:sp>
            <p:nvSpPr>
              <p:cNvPr id="235527" name="AutoShape 7"/>
              <p:cNvSpPr>
                <a:spLocks noChangeArrowheads="1"/>
              </p:cNvSpPr>
              <p:nvPr/>
            </p:nvSpPr>
            <p:spPr bwMode="auto">
              <a:xfrm>
                <a:off x="480" y="2784"/>
                <a:ext cx="1344" cy="528"/>
              </a:xfrm>
              <a:prstGeom prst="triangle">
                <a:avLst>
                  <a:gd name="adj" fmla="val 10713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35528" name="Text Box 8"/>
              <p:cNvSpPr txBox="1">
                <a:spLocks noChangeArrowheads="1"/>
              </p:cNvSpPr>
              <p:nvPr/>
            </p:nvSpPr>
            <p:spPr bwMode="auto">
              <a:xfrm>
                <a:off x="278" y="2810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latin typeface="Times New Roman" charset="0"/>
                    <a:ea typeface="ＭＳ Ｐゴシック" charset="0"/>
                  </a:rPr>
                  <a:t>15</a:t>
                </a:r>
              </a:p>
            </p:txBody>
          </p:sp>
          <p:sp>
            <p:nvSpPr>
              <p:cNvPr id="235529" name="Text Box 9"/>
              <p:cNvSpPr txBox="1">
                <a:spLocks noChangeArrowheads="1"/>
              </p:cNvSpPr>
              <p:nvPr/>
            </p:nvSpPr>
            <p:spPr bwMode="auto">
              <a:xfrm>
                <a:off x="1056" y="2736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latin typeface="Times New Roman" charset="0"/>
                    <a:ea typeface="ＭＳ Ｐゴシック" charset="0"/>
                  </a:rPr>
                  <a:t>22</a:t>
                </a:r>
              </a:p>
            </p:txBody>
          </p:sp>
          <p:sp>
            <p:nvSpPr>
              <p:cNvPr id="235530" name="Text Box 10"/>
              <p:cNvSpPr txBox="1">
                <a:spLocks noChangeArrowheads="1"/>
              </p:cNvSpPr>
              <p:nvPr/>
            </p:nvSpPr>
            <p:spPr bwMode="auto">
              <a:xfrm>
                <a:off x="864" y="3312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latin typeface="Times New Roman" charset="0"/>
                    <a:ea typeface="ＭＳ Ｐゴシック" charset="0"/>
                  </a:rPr>
                  <a:t>35</a:t>
                </a:r>
              </a:p>
            </p:txBody>
          </p:sp>
        </p:grpSp>
        <p:sp>
          <p:nvSpPr>
            <p:cNvPr id="235531" name="Text Box 11"/>
            <p:cNvSpPr txBox="1">
              <a:spLocks noChangeArrowheads="1"/>
            </p:cNvSpPr>
            <p:nvPr/>
          </p:nvSpPr>
          <p:spPr bwMode="auto">
            <a:xfrm>
              <a:off x="576" y="278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latin typeface="Tahoma" charset="0"/>
                  <a:ea typeface="ＭＳ Ｐゴシック" charset="0"/>
                </a:rPr>
                <a:t>C</a:t>
              </a:r>
            </a:p>
          </p:txBody>
        </p:sp>
      </p:grpSp>
      <p:sp>
        <p:nvSpPr>
          <p:cNvPr id="2355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Cosines</a:t>
            </a:r>
          </a:p>
        </p:txBody>
      </p:sp>
    </p:spTree>
    <p:extLst>
      <p:ext uri="{BB962C8B-B14F-4D97-AF65-F5344CB8AC3E}">
        <p14:creationId xmlns:p14="http://schemas.microsoft.com/office/powerpoint/2010/main" val="361693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BBEA447-350C-49F9-8673-D8127A7D5198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... Find the measure of the largest angle of the triangle. 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mtClean="0">
              <a:ea typeface="+mn-ea"/>
            </a:endParaRPr>
          </a:p>
        </p:txBody>
      </p:sp>
      <p:graphicFrame>
        <p:nvGraphicFramePr>
          <p:cNvPr id="236548" name="Object 4"/>
          <p:cNvGraphicFramePr>
            <a:graphicFrameLocks noChangeAspect="1"/>
          </p:cNvGraphicFramePr>
          <p:nvPr/>
        </p:nvGraphicFramePr>
        <p:xfrm>
          <a:off x="3962400" y="3429000"/>
          <a:ext cx="44958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637589" imgH="901309" progId="Equation.3">
                  <p:embed/>
                </p:oleObj>
              </mc:Choice>
              <mc:Fallback>
                <p:oleObj name="Equation" r:id="rId4" imgW="1637589" imgH="90130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29000"/>
                        <a:ext cx="449580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49" name="AutoShape 5"/>
          <p:cNvSpPr>
            <a:spLocks noChangeArrowheads="1"/>
          </p:cNvSpPr>
          <p:nvPr/>
        </p:nvSpPr>
        <p:spPr bwMode="auto">
          <a:xfrm>
            <a:off x="1524000" y="3962400"/>
            <a:ext cx="2133600" cy="838200"/>
          </a:xfrm>
          <a:prstGeom prst="triangle">
            <a:avLst>
              <a:gd name="adj" fmla="val 1071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203325" y="4003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15</a:t>
            </a: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2438400" y="388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2133600" y="4800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35</a:t>
            </a:r>
          </a:p>
        </p:txBody>
      </p:sp>
      <p:sp>
        <p:nvSpPr>
          <p:cNvPr id="2365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Cosines</a:t>
            </a:r>
          </a:p>
        </p:txBody>
      </p:sp>
    </p:spTree>
    <p:extLst>
      <p:ext uri="{BB962C8B-B14F-4D97-AF65-F5344CB8AC3E}">
        <p14:creationId xmlns:p14="http://schemas.microsoft.com/office/powerpoint/2010/main" val="18747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F90B9B7-4995-4892-B63B-97FFB5338CDD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Laws of Sines and Cosines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953000" y="1871160"/>
            <a:ext cx="4233780" cy="3996240"/>
            <a:chOff x="4757026" y="1612398"/>
            <a:chExt cx="4233780" cy="3996240"/>
          </a:xfrm>
        </p:grpSpPr>
        <p:sp>
          <p:nvSpPr>
            <p:cNvPr id="237571" name="Line 3"/>
            <p:cNvSpPr>
              <a:spLocks noChangeShapeType="1"/>
            </p:cNvSpPr>
            <p:nvPr/>
          </p:nvSpPr>
          <p:spPr bwMode="auto">
            <a:xfrm>
              <a:off x="5105400" y="2286000"/>
              <a:ext cx="762000" cy="259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37572" name="Line 4"/>
            <p:cNvSpPr>
              <a:spLocks noChangeShapeType="1"/>
            </p:cNvSpPr>
            <p:nvPr/>
          </p:nvSpPr>
          <p:spPr bwMode="auto">
            <a:xfrm>
              <a:off x="5105400" y="2286000"/>
              <a:ext cx="3657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37573" name="Line 5"/>
            <p:cNvSpPr>
              <a:spLocks noChangeShapeType="1"/>
            </p:cNvSpPr>
            <p:nvPr/>
          </p:nvSpPr>
          <p:spPr bwMode="auto">
            <a:xfrm flipH="1">
              <a:off x="5867400" y="3200400"/>
              <a:ext cx="289560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37574" name="Text Box 6"/>
            <p:cNvSpPr txBox="1">
              <a:spLocks noChangeArrowheads="1"/>
            </p:cNvSpPr>
            <p:nvPr/>
          </p:nvSpPr>
          <p:spPr bwMode="auto">
            <a:xfrm>
              <a:off x="7620000" y="3810000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i="1">
                  <a:latin typeface="Times New Roman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237575" name="Text Box 7"/>
            <p:cNvSpPr txBox="1">
              <a:spLocks noChangeArrowheads="1"/>
            </p:cNvSpPr>
            <p:nvPr/>
          </p:nvSpPr>
          <p:spPr bwMode="auto">
            <a:xfrm>
              <a:off x="6657474" y="2133600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Times New Roman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237576" name="Text Box 8"/>
            <p:cNvSpPr txBox="1">
              <a:spLocks noChangeArrowheads="1"/>
            </p:cNvSpPr>
            <p:nvPr/>
          </p:nvSpPr>
          <p:spPr bwMode="auto">
            <a:xfrm>
              <a:off x="5029200" y="3505200"/>
              <a:ext cx="3651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i="1">
                  <a:latin typeface="Times New Roman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5791200" y="5029200"/>
              <a:ext cx="45561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latin typeface="Times New Roman" charset="0"/>
                  <a:ea typeface="ＭＳ Ｐゴシック" charset="0"/>
                  <a:cs typeface="Times New Roman" charset="0"/>
                </a:rPr>
                <a:t>B</a:t>
              </a:r>
            </a:p>
          </p:txBody>
        </p:sp>
        <p:sp>
          <p:nvSpPr>
            <p:cNvPr id="237578" name="Text Box 10"/>
            <p:cNvSpPr txBox="1">
              <a:spLocks noChangeArrowheads="1"/>
            </p:cNvSpPr>
            <p:nvPr/>
          </p:nvSpPr>
          <p:spPr bwMode="auto">
            <a:xfrm>
              <a:off x="8535193" y="2475456"/>
              <a:ext cx="45561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latin typeface="Times New Roman" charset="0"/>
                  <a:ea typeface="ＭＳ Ｐゴシック" charset="0"/>
                  <a:cs typeface="Times New Roman" charset="0"/>
                </a:rPr>
                <a:t>C</a:t>
              </a:r>
            </a:p>
          </p:txBody>
        </p:sp>
        <p:sp>
          <p:nvSpPr>
            <p:cNvPr id="237579" name="Text Box 11"/>
            <p:cNvSpPr txBox="1">
              <a:spLocks noChangeArrowheads="1"/>
            </p:cNvSpPr>
            <p:nvPr/>
          </p:nvSpPr>
          <p:spPr bwMode="auto">
            <a:xfrm>
              <a:off x="4757026" y="1612398"/>
              <a:ext cx="477838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latin typeface="Times New Roman" charset="0"/>
                  <a:ea typeface="ＭＳ Ｐゴシック" charset="0"/>
                  <a:cs typeface="Times New Roman" charset="0"/>
                </a:rPr>
                <a:t>A</a:t>
              </a:r>
            </a:p>
          </p:txBody>
        </p:sp>
      </p:grpSp>
      <p:graphicFrame>
        <p:nvGraphicFramePr>
          <p:cNvPr id="1024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60415"/>
              </p:ext>
            </p:extLst>
          </p:nvPr>
        </p:nvGraphicFramePr>
        <p:xfrm>
          <a:off x="915987" y="2743200"/>
          <a:ext cx="41132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473200" imgH="1066800" progId="Equation.3">
                  <p:embed/>
                </p:oleObj>
              </mc:Choice>
              <mc:Fallback>
                <p:oleObj name="Equation" r:id="rId4" imgW="1473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7" y="2743200"/>
                        <a:ext cx="4113213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733800" cy="45720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ea typeface="+mn-ea"/>
              </a:rPr>
              <a:t>Law of </a:t>
            </a:r>
            <a:r>
              <a:rPr lang="en-US" dirty="0" err="1" smtClean="0">
                <a:ea typeface="+mn-ea"/>
              </a:rPr>
              <a:t>Sines</a:t>
            </a:r>
            <a:r>
              <a:rPr lang="en-US" dirty="0" smtClean="0">
                <a:ea typeface="+mn-ea"/>
              </a:rPr>
              <a:t>:</a:t>
            </a:r>
          </a:p>
          <a:p>
            <a:pPr marL="118872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marL="118872" indent="0" eaLnBrk="1" hangingPunct="1">
              <a:buNone/>
              <a:defRPr/>
            </a:pPr>
            <a:endParaRPr lang="en-US" dirty="0"/>
          </a:p>
          <a:p>
            <a:pPr marL="118872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ea typeface="+mn-ea"/>
              </a:rPr>
              <a:t>Law of Cosines:</a:t>
            </a:r>
          </a:p>
        </p:txBody>
      </p:sp>
    </p:spTree>
    <p:extLst>
      <p:ext uri="{BB962C8B-B14F-4D97-AF65-F5344CB8AC3E}">
        <p14:creationId xmlns:p14="http://schemas.microsoft.com/office/powerpoint/2010/main" val="31156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Pick: Law of </a:t>
            </a:r>
            <a:r>
              <a:rPr lang="en-US" dirty="0" err="1" smtClean="0"/>
              <a:t>Sines</a:t>
            </a:r>
            <a:r>
              <a:rPr lang="en-US" dirty="0" smtClean="0"/>
              <a:t> or Law of Cosines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4040188" cy="7153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http://facstaff.gpc.edu/~ahendric/Math1113/sec6_1notes/images/pic018.jpg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064027"/>
            <a:ext cx="6858000" cy="475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3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4040188" cy="71535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https://dr282zn36sxxg.cloudfront.net/datastreams/f-d%3Ad0d7a86d93714bdf42fdaf11deaa4faafe565755fb2391f92e54f4e3%2BIMAGE%2BIMAGE.1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dr282zn36sxxg.cloudfront.net/datastreams/f-d%3Ad0d7a86d93714bdf42fdaf11deaa4faafe565755fb2391f92e54f4e3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672" y="1707481"/>
            <a:ext cx="6300328" cy="515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http://mathforum.org/mathimages/imgUpload/Ships_sailing1.jpg</a:t>
            </a:r>
          </a:p>
        </p:txBody>
      </p:sp>
      <p:pic>
        <p:nvPicPr>
          <p:cNvPr id="2050" name="Picture 2" descr="http://mathforum.org/mathimages/imgUpload/Ships_sail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362200"/>
            <a:ext cx="87629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6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188241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ttp://www.google.com/imgres?imgurl=http://www.overthinkingit.com/wp-content/uploads/2009/01/figure_3.jpg&amp;imgrefurl=http://imgkid.com/law-of-cosines-example-problems.shtml&amp;h=1440&amp;w=1328&amp;tbnid=Oqpw3mURlpK49M:&amp;zoom=1&amp;q=law+of+cosines+example+problems&amp;docid=82GBkM7aEWesTM&amp;ei=e7Y_VaCVE4aMyAS4zoGYDw&amp;tbm=isch&amp;ved=0CGMQMyg_MD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0"/>
            <a:ext cx="41529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72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494445"/>
            <a:ext cx="4040188" cy="7153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http://image.mathcaptain.com/cms/images/41/law-of-sines-and-cosines-word-problem.jpg</a:t>
            </a:r>
          </a:p>
        </p:txBody>
      </p:sp>
      <p:pic>
        <p:nvPicPr>
          <p:cNvPr id="5122" name="Picture 2" descr="http://image.mathcaptain.com/cms/images/41/law-of-sines-and-cosines-word-proble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799"/>
            <a:ext cx="6400800" cy="450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5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F9E7379D-02B7-4433-A87B-189D7D7CC5C0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All these relationships are based on the assumption that the triangle is a right triangle. 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It is possible, however, to use trigonometry to solve for unknown sides or angles in non-right triangles. 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Sines and Cosines</a:t>
            </a:r>
          </a:p>
        </p:txBody>
      </p:sp>
    </p:spTree>
    <p:extLst>
      <p:ext uri="{BB962C8B-B14F-4D97-AF65-F5344CB8AC3E}">
        <p14:creationId xmlns:p14="http://schemas.microsoft.com/office/powerpoint/2010/main" val="39475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77A54A4-B091-4F30-B437-4F782B61B38B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95600"/>
            <a:ext cx="7850188" cy="3657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ea typeface="+mn-ea"/>
              </a:rPr>
              <a:t>Previously, we learned that the largest angle of a triangle was opposite the longest side, and the smallest angle opposite the shortest side. 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ea typeface="+mn-ea"/>
              </a:rPr>
              <a:t>The Law of </a:t>
            </a:r>
            <a:r>
              <a:rPr lang="en-US" sz="2800" dirty="0" err="1" smtClean="0">
                <a:ea typeface="+mn-ea"/>
              </a:rPr>
              <a:t>Sines</a:t>
            </a:r>
            <a:r>
              <a:rPr lang="en-US" sz="2800" dirty="0" smtClean="0">
                <a:ea typeface="+mn-ea"/>
              </a:rPr>
              <a:t> says that the ratio of a side to the sine of the opposite angle is constant throughout the triangle.  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2667000" y="1905000"/>
          <a:ext cx="3657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MathType Equation" r:id="rId4" imgW="1612900" imgH="419100" progId="Equation">
                  <p:embed/>
                </p:oleObj>
              </mc:Choice>
              <mc:Fallback>
                <p:oleObj name="MathType Equation" r:id="rId4" imgW="1612900" imgH="4191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6576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Sines</a:t>
            </a:r>
          </a:p>
        </p:txBody>
      </p:sp>
    </p:spTree>
    <p:extLst>
      <p:ext uri="{BB962C8B-B14F-4D97-AF65-F5344CB8AC3E}">
        <p14:creationId xmlns:p14="http://schemas.microsoft.com/office/powerpoint/2010/main" val="358246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958BBBC-7B83-4F44-A39C-2A2D31C2B754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In </a:t>
            </a:r>
            <a:r>
              <a:rPr lang="en-US" smtClean="0">
                <a:ea typeface="+mn-ea"/>
                <a:sym typeface="Symbol" charset="0"/>
              </a:rPr>
              <a:t></a:t>
            </a:r>
            <a:r>
              <a:rPr lang="en-US" smtClean="0">
                <a:ea typeface="+mn-ea"/>
              </a:rPr>
              <a:t>ABC, m</a:t>
            </a:r>
            <a:r>
              <a:rPr lang="en-US" smtClean="0">
                <a:ea typeface="+mn-ea"/>
                <a:sym typeface="Symbol" charset="0"/>
              </a:rPr>
              <a:t></a:t>
            </a:r>
            <a:r>
              <a:rPr lang="en-US" smtClean="0">
                <a:ea typeface="+mn-ea"/>
              </a:rPr>
              <a:t>A = 38</a:t>
            </a:r>
            <a:r>
              <a:rPr lang="en-US" smtClean="0">
                <a:ea typeface="+mn-ea"/>
                <a:sym typeface="Symbol" charset="0"/>
              </a:rPr>
              <a:t></a:t>
            </a:r>
            <a:r>
              <a:rPr lang="en-US" smtClean="0">
                <a:ea typeface="+mn-ea"/>
              </a:rPr>
              <a:t>, m</a:t>
            </a:r>
            <a:r>
              <a:rPr lang="en-US" smtClean="0">
                <a:ea typeface="+mn-ea"/>
                <a:sym typeface="Symbol" charset="0"/>
              </a:rPr>
              <a:t></a:t>
            </a:r>
            <a:r>
              <a:rPr lang="en-US" smtClean="0">
                <a:ea typeface="+mn-ea"/>
              </a:rPr>
              <a:t>B = 42</a:t>
            </a:r>
            <a:r>
              <a:rPr lang="en-US" smtClean="0">
                <a:ea typeface="+mn-ea"/>
                <a:sym typeface="Symbol" charset="0"/>
              </a:rPr>
              <a:t></a:t>
            </a:r>
            <a:r>
              <a:rPr lang="en-US" smtClean="0">
                <a:ea typeface="+mn-ea"/>
              </a:rPr>
              <a:t>, and BC = 12 cm.  Find the length of side AC.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Draw a diagram to see the position of the given angles and side. 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BC is opposite </a:t>
            </a:r>
            <a:r>
              <a:rPr lang="en-US" smtClean="0">
                <a:ea typeface="+mn-ea"/>
                <a:sym typeface="Symbol" charset="0"/>
              </a:rPr>
              <a:t></a:t>
            </a:r>
            <a:r>
              <a:rPr lang="en-US" smtClean="0">
                <a:ea typeface="+mn-ea"/>
              </a:rPr>
              <a:t>A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mtClean="0">
                <a:ea typeface="+mn-ea"/>
              </a:rPr>
              <a:t>You must find AC, the side opposite </a:t>
            </a:r>
            <a:r>
              <a:rPr lang="en-US" smtClean="0">
                <a:ea typeface="+mn-ea"/>
                <a:sym typeface="Symbol" charset="0"/>
              </a:rPr>
              <a:t></a:t>
            </a:r>
            <a:r>
              <a:rPr lang="en-US" smtClean="0">
                <a:ea typeface="+mn-ea"/>
              </a:rPr>
              <a:t>B.  </a:t>
            </a:r>
          </a:p>
        </p:txBody>
      </p:sp>
      <p:grpSp>
        <p:nvGrpSpPr>
          <p:cNvPr id="231428" name="Group 4"/>
          <p:cNvGrpSpPr>
            <a:grpSpLocks/>
          </p:cNvGrpSpPr>
          <p:nvPr/>
        </p:nvGrpSpPr>
        <p:grpSpPr bwMode="auto">
          <a:xfrm>
            <a:off x="5486400" y="5105400"/>
            <a:ext cx="3070225" cy="1260475"/>
            <a:chOff x="3590" y="2640"/>
            <a:chExt cx="1934" cy="794"/>
          </a:xfrm>
        </p:grpSpPr>
        <p:sp>
          <p:nvSpPr>
            <p:cNvPr id="231429" name="AutoShape 5"/>
            <p:cNvSpPr>
              <a:spLocks noChangeArrowheads="1"/>
            </p:cNvSpPr>
            <p:nvPr/>
          </p:nvSpPr>
          <p:spPr bwMode="auto">
            <a:xfrm>
              <a:off x="3792" y="2880"/>
              <a:ext cx="1440" cy="384"/>
            </a:xfrm>
            <a:prstGeom prst="triangle">
              <a:avLst>
                <a:gd name="adj" fmla="val 408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31430" name="Text Box 6"/>
            <p:cNvSpPr txBox="1">
              <a:spLocks noChangeArrowheads="1"/>
            </p:cNvSpPr>
            <p:nvPr/>
          </p:nvSpPr>
          <p:spPr bwMode="auto">
            <a:xfrm>
              <a:off x="3590" y="314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latin typeface="Times New Roman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231431" name="Text Box 7"/>
            <p:cNvSpPr txBox="1">
              <a:spLocks noChangeArrowheads="1"/>
            </p:cNvSpPr>
            <p:nvPr/>
          </p:nvSpPr>
          <p:spPr bwMode="auto">
            <a:xfrm>
              <a:off x="5280" y="312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latin typeface="Times New Roman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231432" name="Text Box 8"/>
            <p:cNvSpPr txBox="1">
              <a:spLocks noChangeArrowheads="1"/>
            </p:cNvSpPr>
            <p:nvPr/>
          </p:nvSpPr>
          <p:spPr bwMode="auto">
            <a:xfrm>
              <a:off x="4368" y="264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latin typeface="Times New Roman" charset="0"/>
                  <a:ea typeface="ＭＳ Ｐゴシック" charset="0"/>
                </a:rPr>
                <a:t>C</a:t>
              </a:r>
            </a:p>
          </p:txBody>
        </p:sp>
      </p:grpSp>
      <p:sp>
        <p:nvSpPr>
          <p:cNvPr id="2314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Sines</a:t>
            </a:r>
          </a:p>
        </p:txBody>
      </p:sp>
    </p:spTree>
    <p:extLst>
      <p:ext uri="{BB962C8B-B14F-4D97-AF65-F5344CB8AC3E}">
        <p14:creationId xmlns:p14="http://schemas.microsoft.com/office/powerpoint/2010/main" val="24913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F6D7415-5CF8-464F-A124-5FDBCD3E8EE3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80312" cy="148748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smtClean="0">
                <a:ea typeface="+mn-ea"/>
              </a:rPr>
              <a:t>....  Find the length of side AC.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smtClean="0">
                <a:ea typeface="+mn-ea"/>
              </a:rPr>
              <a:t>Use the Law of Sines with m</a:t>
            </a:r>
            <a:r>
              <a:rPr lang="en-US" sz="2400" smtClean="0">
                <a:ea typeface="+mn-ea"/>
                <a:sym typeface="Symbol" charset="0"/>
              </a:rPr>
              <a:t></a:t>
            </a:r>
            <a:r>
              <a:rPr lang="en-US" sz="2400" smtClean="0">
                <a:ea typeface="+mn-ea"/>
              </a:rPr>
              <a:t>A = 38</a:t>
            </a:r>
            <a:r>
              <a:rPr lang="en-US" sz="2400" smtClean="0">
                <a:ea typeface="+mn-ea"/>
                <a:sym typeface="Symbol" charset="0"/>
              </a:rPr>
              <a:t></a:t>
            </a:r>
            <a:r>
              <a:rPr lang="en-US" sz="2400" smtClean="0">
                <a:ea typeface="+mn-ea"/>
              </a:rPr>
              <a:t>, m</a:t>
            </a:r>
            <a:r>
              <a:rPr lang="en-US" sz="2400" smtClean="0">
                <a:ea typeface="+mn-ea"/>
                <a:sym typeface="Symbol" charset="0"/>
              </a:rPr>
              <a:t></a:t>
            </a:r>
            <a:r>
              <a:rPr lang="en-US" sz="2400" smtClean="0">
                <a:ea typeface="+mn-ea"/>
              </a:rPr>
              <a:t>B = 42</a:t>
            </a:r>
            <a:r>
              <a:rPr lang="en-US" sz="2400" smtClean="0">
                <a:ea typeface="+mn-ea"/>
                <a:sym typeface="Symbol" charset="0"/>
              </a:rPr>
              <a:t></a:t>
            </a:r>
            <a:r>
              <a:rPr lang="en-US" sz="2400" smtClean="0">
                <a:ea typeface="+mn-ea"/>
              </a:rPr>
              <a:t>, and BC = 12 </a:t>
            </a:r>
          </a:p>
        </p:txBody>
      </p:sp>
      <p:graphicFrame>
        <p:nvGraphicFramePr>
          <p:cNvPr id="232453" name="Object 5"/>
          <p:cNvGraphicFramePr>
            <a:graphicFrameLocks noChangeAspect="1"/>
          </p:cNvGraphicFramePr>
          <p:nvPr/>
        </p:nvGraphicFramePr>
        <p:xfrm>
          <a:off x="1524000" y="3810000"/>
          <a:ext cx="2438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MathType Equation" r:id="rId4" imgW="1040948" imgH="418918" progId="Equation">
                  <p:embed/>
                </p:oleObj>
              </mc:Choice>
              <mc:Fallback>
                <p:oleObj name="MathType Equation" r:id="rId4" imgW="1040948" imgH="418918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24384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1219200" y="5029200"/>
          <a:ext cx="30448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MathType Equation" r:id="rId6" imgW="1244600" imgH="419100" progId="Equation">
                  <p:embed/>
                </p:oleObj>
              </mc:Choice>
              <mc:Fallback>
                <p:oleObj name="MathType Equation" r:id="rId6" imgW="1244600" imgH="4191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9200"/>
                        <a:ext cx="30448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3810000"/>
          <a:ext cx="2971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8" imgW="1269449" imgH="203112" progId="Equation.3">
                  <p:embed/>
                </p:oleObj>
              </mc:Choice>
              <mc:Fallback>
                <p:oleObj name="Equation" r:id="rId8" imgW="126944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10000"/>
                        <a:ext cx="2971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5334000" y="4343400"/>
          <a:ext cx="22098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10" imgW="863225" imgH="431613" progId="Equation.3">
                  <p:embed/>
                </p:oleObj>
              </mc:Choice>
              <mc:Fallback>
                <p:oleObj name="Equation" r:id="rId10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43400"/>
                        <a:ext cx="22098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7" name="Object 9"/>
          <p:cNvGraphicFramePr>
            <a:graphicFrameLocks noChangeAspect="1"/>
          </p:cNvGraphicFramePr>
          <p:nvPr/>
        </p:nvGraphicFramePr>
        <p:xfrm>
          <a:off x="5334000" y="5486400"/>
          <a:ext cx="2209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12" imgW="1016000" imgH="393700" progId="Equation.3">
                  <p:embed/>
                </p:oleObj>
              </mc:Choice>
              <mc:Fallback>
                <p:oleObj name="Equation" r:id="rId12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2209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Sines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3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F51AF5E-CA3E-466C-ADC3-534E5FA4BDF9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effectLst>
            <a:outerShdw blurRad="63500"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noProof="1" smtClean="0">
                <a:ea typeface="+mj-ea"/>
              </a:rPr>
              <a:t>Warning</a:t>
            </a:r>
            <a:endParaRPr lang="en-US" smtClean="0">
              <a:ea typeface="+mj-ea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114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noProof="1" smtClean="0">
                <a:ea typeface="+mn-ea"/>
              </a:rPr>
              <a:t>The Law of Sines is useful when you know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noProof="1" smtClean="0">
                <a:ea typeface="+mn-ea"/>
              </a:rPr>
              <a:t>the sizes of two sides and one angle or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noProof="1" smtClean="0">
                <a:ea typeface="+mn-ea"/>
              </a:rPr>
              <a:t>two angles and one side. 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noProof="1" smtClean="0">
                <a:ea typeface="+mn-ea"/>
              </a:rPr>
              <a:t>However, the results can be ambiguous if the given information is two sides and an angle other than the included angle (ssa).</a:t>
            </a: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3581400" y="533400"/>
          <a:ext cx="1177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lip" r:id="rId4" imgW="3152115" imgH="3468986" progId="MS_ClipArt_Gallery.2">
                  <p:embed/>
                </p:oleObj>
              </mc:Choice>
              <mc:Fallback>
                <p:oleObj name="Clip" r:id="rId4" imgW="3152115" imgH="346898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33400"/>
                        <a:ext cx="11779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3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F4FE22A-382D-44B8-BC02-07AA110C47B8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Law of Cosines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90800"/>
            <a:ext cx="7923213" cy="3657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ea typeface="+mn-ea"/>
              </a:rPr>
              <a:t>If you apply the Law of Cosines to a right triangle, that extra term becomes zero, leaving just the Pythagorean Theorem.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ea typeface="+mn-ea"/>
              </a:rPr>
              <a:t>The Law of Cosines is most useful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 smtClean="0">
                <a:ea typeface="+mn-ea"/>
              </a:rPr>
              <a:t>when you know the lengths of all three sides and need to find an angle, or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 smtClean="0">
                <a:ea typeface="+mn-ea"/>
              </a:rPr>
              <a:t>when </a:t>
            </a:r>
            <a:r>
              <a:rPr lang="en-US" sz="2400" smtClean="0">
                <a:ea typeface="+mn-ea"/>
              </a:rPr>
              <a:t>you </a:t>
            </a:r>
            <a:r>
              <a:rPr lang="en-US" sz="2400" smtClean="0"/>
              <a:t>know t</a:t>
            </a:r>
            <a:r>
              <a:rPr lang="en-US" sz="2400" smtClean="0">
                <a:ea typeface="+mn-ea"/>
              </a:rPr>
              <a:t>wo </a:t>
            </a:r>
            <a:r>
              <a:rPr lang="en-US" sz="2400" dirty="0" smtClean="0">
                <a:ea typeface="+mn-ea"/>
              </a:rPr>
              <a:t>sides and the included angle.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1873842"/>
                <a:ext cx="731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−2</m:t>
                      </m:r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  <m:r>
                        <a:rPr lang="en-US" sz="3600" b="0" i="1" smtClean="0">
                          <a:latin typeface="Cambria Math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</a:rPr>
                        <m:t>cos</m:t>
                      </m:r>
                      <m:r>
                        <a:rPr lang="en-US" sz="3600" b="0" i="1" smtClean="0">
                          <a:latin typeface="Cambria Math"/>
                        </a:rPr>
                        <m:t>⁡(</m:t>
                      </m:r>
                      <m:r>
                        <a:rPr lang="en-US" sz="3600" b="0" i="1" smtClean="0">
                          <a:latin typeface="Cambria Math"/>
                        </a:rPr>
                        <m:t>𝐶</m:t>
                      </m:r>
                      <m:r>
                        <a:rPr lang="en-US" sz="3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873842"/>
                <a:ext cx="7315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7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bldLvl="5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Cosines: Proof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604963"/>
            <a:ext cx="91344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2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Cosines: Proof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Distance = </a:t>
            </a:r>
            <a:r>
              <a:rPr lang="en-US" dirty="0" err="1" smtClean="0"/>
              <a:t>sqrt</a:t>
            </a:r>
            <a:r>
              <a:rPr lang="en-US" dirty="0" smtClean="0"/>
              <a:t>[(x2-x1)^2 – (y2-y1)^2]</a:t>
            </a:r>
            <a:br>
              <a:rPr lang="en-US" dirty="0" smtClean="0"/>
            </a:br>
            <a:r>
              <a:rPr lang="en-US" dirty="0" smtClean="0"/>
              <a:t>So, c = </a:t>
            </a:r>
            <a:r>
              <a:rPr lang="en-US" dirty="0" err="1" smtClean="0"/>
              <a:t>sqrt</a:t>
            </a:r>
            <a:r>
              <a:rPr lang="en-US" dirty="0" smtClean="0"/>
              <a:t>[(b*</a:t>
            </a:r>
            <a:r>
              <a:rPr lang="en-US" dirty="0" err="1" smtClean="0"/>
              <a:t>cosC</a:t>
            </a:r>
            <a:r>
              <a:rPr lang="en-US" dirty="0" smtClean="0"/>
              <a:t> – a)^2 – (b*</a:t>
            </a:r>
            <a:r>
              <a:rPr lang="en-US" dirty="0" err="1" smtClean="0"/>
              <a:t>sinC</a:t>
            </a:r>
            <a:r>
              <a:rPr lang="en-US" dirty="0" smtClean="0"/>
              <a:t> – 0)^2]</a:t>
            </a:r>
          </a:p>
          <a:p>
            <a:r>
              <a:rPr lang="en-US" dirty="0" smtClean="0"/>
              <a:t>Square </a:t>
            </a:r>
            <a:r>
              <a:rPr lang="en-US" dirty="0"/>
              <a:t>both sides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</a:t>
            </a:r>
            <a:r>
              <a:rPr lang="en-US" dirty="0" smtClean="0"/>
              <a:t>^2= (b*</a:t>
            </a:r>
            <a:r>
              <a:rPr lang="en-US" dirty="0" err="1" smtClean="0"/>
              <a:t>cosC</a:t>
            </a:r>
            <a:r>
              <a:rPr lang="en-US" dirty="0" smtClean="0"/>
              <a:t> </a:t>
            </a:r>
            <a:r>
              <a:rPr lang="en-US" dirty="0"/>
              <a:t>- a</a:t>
            </a:r>
            <a:r>
              <a:rPr lang="en-US" dirty="0" smtClean="0"/>
              <a:t>)^2 </a:t>
            </a:r>
            <a:r>
              <a:rPr lang="en-US" dirty="0"/>
              <a:t>+ (</a:t>
            </a:r>
            <a:r>
              <a:rPr lang="en-US" dirty="0" err="1"/>
              <a:t>bsinC</a:t>
            </a:r>
            <a:r>
              <a:rPr lang="en-US" dirty="0"/>
              <a:t> - 0</a:t>
            </a:r>
            <a:r>
              <a:rPr lang="en-US" dirty="0" smtClean="0"/>
              <a:t>)^2</a:t>
            </a:r>
          </a:p>
          <a:p>
            <a:r>
              <a:rPr lang="en-US" dirty="0" smtClean="0"/>
              <a:t>Expand </a:t>
            </a:r>
            <a:r>
              <a:rPr lang="en-US" dirty="0"/>
              <a:t>the binomials</a:t>
            </a:r>
            <a:br>
              <a:rPr lang="en-US" dirty="0"/>
            </a:br>
            <a:r>
              <a:rPr lang="en-US" dirty="0" smtClean="0"/>
              <a:t>c^2= b^2*(</a:t>
            </a:r>
            <a:r>
              <a:rPr lang="en-US" dirty="0" err="1" smtClean="0"/>
              <a:t>cosC</a:t>
            </a:r>
            <a:r>
              <a:rPr lang="en-US" dirty="0" smtClean="0"/>
              <a:t>)^2 – 2ab*</a:t>
            </a:r>
            <a:r>
              <a:rPr lang="en-US" dirty="0" err="1" smtClean="0"/>
              <a:t>cosC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a^2 </a:t>
            </a:r>
            <a:r>
              <a:rPr lang="en-US" dirty="0"/>
              <a:t>+ </a:t>
            </a:r>
            <a:r>
              <a:rPr lang="en-US" dirty="0" smtClean="0"/>
              <a:t>b^2*(</a:t>
            </a:r>
            <a:r>
              <a:rPr lang="en-US" dirty="0" err="1" smtClean="0"/>
              <a:t>sinC</a:t>
            </a:r>
            <a:r>
              <a:rPr lang="en-US" dirty="0" smtClean="0"/>
              <a:t>)^2</a:t>
            </a:r>
          </a:p>
          <a:p>
            <a:r>
              <a:rPr lang="en-US" dirty="0" smtClean="0"/>
              <a:t>Apply </a:t>
            </a:r>
            <a:r>
              <a:rPr lang="en-US" dirty="0"/>
              <a:t>the commutative property of addition.</a:t>
            </a:r>
            <a:br>
              <a:rPr lang="en-US" dirty="0"/>
            </a:br>
            <a:r>
              <a:rPr lang="en-US" dirty="0"/>
              <a:t>c</a:t>
            </a:r>
            <a:r>
              <a:rPr lang="en-US" dirty="0" smtClean="0"/>
              <a:t>^2 </a:t>
            </a:r>
            <a:r>
              <a:rPr lang="en-US" dirty="0"/>
              <a:t>= </a:t>
            </a:r>
            <a:r>
              <a:rPr lang="en-US" dirty="0" smtClean="0"/>
              <a:t>a^2 </a:t>
            </a:r>
            <a:r>
              <a:rPr lang="en-US" dirty="0"/>
              <a:t>+ </a:t>
            </a:r>
            <a:r>
              <a:rPr lang="en-US" dirty="0" smtClean="0"/>
              <a:t>b^2((</a:t>
            </a:r>
            <a:r>
              <a:rPr lang="en-US" dirty="0" err="1" smtClean="0"/>
              <a:t>sinC</a:t>
            </a:r>
            <a:r>
              <a:rPr lang="en-US" dirty="0" smtClean="0"/>
              <a:t>)^2 </a:t>
            </a:r>
            <a:r>
              <a:rPr lang="en-US" dirty="0"/>
              <a:t>+ </a:t>
            </a:r>
            <a:r>
              <a:rPr lang="en-US" dirty="0" smtClean="0"/>
              <a:t>(</a:t>
            </a:r>
            <a:r>
              <a:rPr lang="en-US" dirty="0" err="1" smtClean="0"/>
              <a:t>cosC</a:t>
            </a:r>
            <a:r>
              <a:rPr lang="en-US" dirty="0" smtClean="0"/>
              <a:t>)^2) </a:t>
            </a:r>
            <a:r>
              <a:rPr lang="en-US" dirty="0"/>
              <a:t>- </a:t>
            </a:r>
            <a:r>
              <a:rPr lang="en-US" dirty="0" smtClean="0"/>
              <a:t>2ab*</a:t>
            </a:r>
            <a:r>
              <a:rPr lang="en-US" dirty="0" err="1" smtClean="0"/>
              <a:t>cosC</a:t>
            </a:r>
            <a:endParaRPr lang="en-US" dirty="0"/>
          </a:p>
          <a:p>
            <a:r>
              <a:rPr lang="en-US" dirty="0"/>
              <a:t>Use the Pythagorean Identity: sin2C + cos2C = 1</a:t>
            </a:r>
            <a:br>
              <a:rPr lang="en-US" dirty="0"/>
            </a:br>
            <a:r>
              <a:rPr lang="en-US" dirty="0" smtClean="0"/>
              <a:t>c^2 </a:t>
            </a:r>
            <a:r>
              <a:rPr lang="en-US" dirty="0"/>
              <a:t>= </a:t>
            </a:r>
            <a:r>
              <a:rPr lang="en-US" dirty="0" smtClean="0"/>
              <a:t>a^2 </a:t>
            </a:r>
            <a:r>
              <a:rPr lang="en-US" dirty="0"/>
              <a:t>+ </a:t>
            </a:r>
            <a:r>
              <a:rPr lang="en-US" dirty="0" smtClean="0"/>
              <a:t>b^2( 1 ) </a:t>
            </a:r>
            <a:r>
              <a:rPr lang="en-US" dirty="0"/>
              <a:t>- </a:t>
            </a:r>
            <a:r>
              <a:rPr lang="en-US" dirty="0" smtClean="0"/>
              <a:t>2ab*</a:t>
            </a:r>
            <a:r>
              <a:rPr lang="en-US" dirty="0" err="1" smtClean="0"/>
              <a:t>cosC</a:t>
            </a:r>
            <a:endParaRPr lang="en-US" dirty="0" smtClean="0"/>
          </a:p>
          <a:p>
            <a:r>
              <a:rPr lang="en-US" dirty="0" smtClean="0"/>
              <a:t>Ta-da!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</TotalTime>
  <Words>476</Words>
  <Application>Microsoft Office PowerPoint</Application>
  <PresentationFormat>On-screen Show (4:3)</PresentationFormat>
  <Paragraphs>85</Paragraphs>
  <Slides>17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Module</vt:lpstr>
      <vt:lpstr>MathType Equation</vt:lpstr>
      <vt:lpstr>Equation</vt:lpstr>
      <vt:lpstr>Clip</vt:lpstr>
      <vt:lpstr>17d: Law of Sines and Law of Cosines</vt:lpstr>
      <vt:lpstr>Law of Sines and Cosines</vt:lpstr>
      <vt:lpstr>Law of Sines</vt:lpstr>
      <vt:lpstr>Law of Sines</vt:lpstr>
      <vt:lpstr>Law of Sines</vt:lpstr>
      <vt:lpstr>Warning</vt:lpstr>
      <vt:lpstr>Law of Cosines</vt:lpstr>
      <vt:lpstr>Law of Cosines: Proof</vt:lpstr>
      <vt:lpstr>Law of Cosines: Proof</vt:lpstr>
      <vt:lpstr>Law of Cosines</vt:lpstr>
      <vt:lpstr>Law of Cosines</vt:lpstr>
      <vt:lpstr>Laws of Sines and Cosines</vt:lpstr>
      <vt:lpstr>Pick: Law of Sines or Law of Cosines</vt:lpstr>
      <vt:lpstr>PowerPoint Presentation</vt:lpstr>
      <vt:lpstr>PowerPoint Presentation</vt:lpstr>
      <vt:lpstr>PowerPoint Presentation</vt:lpstr>
      <vt:lpstr>PowerPoint Presentation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Sines and Law of Cosines</dc:title>
  <dc:creator>Andrew Busch</dc:creator>
  <cp:lastModifiedBy>Andrew Busch</cp:lastModifiedBy>
  <cp:revision>10</cp:revision>
  <dcterms:created xsi:type="dcterms:W3CDTF">2015-04-22T20:04:13Z</dcterms:created>
  <dcterms:modified xsi:type="dcterms:W3CDTF">2015-04-29T18:40:29Z</dcterms:modified>
</cp:coreProperties>
</file>