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956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0BBC25-27B2-4B36-914D-065150D48466}" type="datetime1">
              <a:rPr lang="en-US" altLang="en-US"/>
              <a:pPr>
                <a:defRPr/>
              </a:pPr>
              <a:t>4/23/2015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8A6F05A-7D72-4645-AF69-4C0B5471EB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199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ACC9D22-9203-44C7-9AFC-93CEAFF8CDD8}" type="datetime1">
              <a:rPr lang="en-US" altLang="en-US"/>
              <a:pPr>
                <a:defRPr/>
              </a:pPr>
              <a:t>4/23/2015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FC8A190-522D-4721-8FAC-1A49D76C9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278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BBB12D01-B136-4EC2-A206-ED168CD408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248525" y="6161088"/>
            <a:ext cx="1054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P-</a:t>
            </a:r>
            <a:fld id="{CF7B1DC2-DE84-461E-A612-54CE4482C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03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P-</a:t>
            </a:r>
            <a:fld id="{CF7B1DC2-DE84-461E-A612-54CE4482C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0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A887664E-15F6-48A7-8B68-5D466137B9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ECFCF17F-A008-4947-8090-7487E8DEEC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C5E40075-331D-4D4D-9E1F-2629CA41DB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dirty="0" smtClean="0"/>
              <a:t>P-</a:t>
            </a:r>
            <a:fld id="{711A40AA-1B9B-4DE1-8905-8BE266B3F70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.busch\Documents\Dropbox\Geometry%20-%20Proof\Chapter%2017%20Trigonometry%20-%20Do\17f%20Cosine%20Function%20-%20Ferris%20Wheel\-map:\01_Lessons_CollegeReady\01%20Lesson%20Units\Draft%201\doc\L23_Ferris%20wheel.doc!OLE_LINK1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>
                <a:ea typeface="Times New Roman (Body)"/>
              </a:rPr>
              <a:t>17f: The Cosine Ferris Wheel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b="1" dirty="0" smtClean="0">
                <a:ea typeface="Times New Roman (Body)"/>
              </a:rPr>
              <a:t>Modeling with Trigonometry</a:t>
            </a:r>
            <a:endParaRPr lang="en-US" altLang="en-US" sz="2400" b="1" dirty="0" smtClean="0">
              <a:ea typeface="Times New Roman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Rockwell" pitchFamily="18" charset="0"/>
                <a:ea typeface="ＭＳ Ｐゴシック" pitchFamily="34" charset="-128"/>
                <a:cs typeface="Rockwell" pitchFamily="18" charset="0"/>
              </a:rPr>
              <a:t>Matching 1: Functions</a:t>
            </a:r>
            <a:endParaRPr lang="en-GB" altLang="en-US" dirty="0" smtClean="0">
              <a:latin typeface="Rockwell" pitchFamily="18" charset="0"/>
              <a:ea typeface="ＭＳ Ｐゴシック" pitchFamily="34" charset="-128"/>
              <a:cs typeface="Rockwell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08177"/>
            <a:ext cx="8229600" cy="5343142"/>
          </a:xfrm>
        </p:spPr>
        <p:txBody>
          <a:bodyPr>
            <a:normAutofit/>
          </a:bodyPr>
          <a:lstStyle/>
          <a:p>
            <a:r>
              <a:rPr lang="en-US" alt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Take turns to match and place cards the best you can.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Be sure to explain how you came to your decision.   </a:t>
            </a:r>
            <a:endParaRPr lang="en-GB" altLang="en-US" dirty="0" smtClean="0">
              <a:ea typeface="ＭＳ Ｐゴシック" pitchFamily="34" charset="-128"/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Your partner should either explain that reasoning again in his or her own words, or challenge the reasons you gave.</a:t>
            </a:r>
            <a:endParaRPr lang="en-GB" altLang="en-US" sz="2800" b="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You both need to be able to agree on and explain the placement of every card.</a:t>
            </a:r>
            <a:endParaRPr lang="en-GB" altLang="en-US" sz="2800" b="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If you cannot find a card to match, then make one up yourself.</a:t>
            </a:r>
            <a:endParaRPr lang="en-GB" altLang="en-US" sz="2800" b="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898989"/>
                </a:solidFill>
              </a:rPr>
              <a:t>P-</a:t>
            </a:r>
            <a:fld id="{5B988772-740A-4082-98BB-F7EDDD4F1424}" type="slidenum">
              <a:rPr lang="en-US" altLang="en-US" sz="800" b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800" b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Rockwell" pitchFamily="18" charset="0"/>
                <a:ea typeface="ＭＳ Ｐゴシック" pitchFamily="34" charset="-128"/>
                <a:cs typeface="Rockwell" pitchFamily="18" charset="0"/>
              </a:rPr>
              <a:t>Matching 2: Descriptions</a:t>
            </a:r>
            <a:endParaRPr lang="en-GB" altLang="en-US" dirty="0" smtClean="0">
              <a:latin typeface="Rockwell" pitchFamily="18" charset="0"/>
              <a:ea typeface="ＭＳ Ｐゴシック" pitchFamily="34" charset="-128"/>
              <a:cs typeface="Rockwell" pitchFamily="18" charset="0"/>
            </a:endParaRP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898989"/>
                </a:solidFill>
              </a:rPr>
              <a:t>P-</a:t>
            </a:r>
            <a:fld id="{15BAF075-BDEF-47B2-8BE2-9874BC27F70B}" type="slidenum">
              <a:rPr lang="en-US" altLang="en-US" sz="800" b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800" b="0">
              <a:solidFill>
                <a:srgbClr val="898989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91814"/>
              </p:ext>
            </p:extLst>
          </p:nvPr>
        </p:nvGraphicFramePr>
        <p:xfrm>
          <a:off x="1281362" y="1568866"/>
          <a:ext cx="6611353" cy="525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Document" r:id="rId3" imgW="25295238" imgH="20114286" progId="Word.Document.12">
                  <p:link updateAutomatic="1"/>
                </p:oleObj>
              </mc:Choice>
              <mc:Fallback>
                <p:oleObj name="Document" r:id="rId3" imgW="25295238" imgH="20114286" progId="Word.Document.12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362" y="1568866"/>
                        <a:ext cx="6611353" cy="5257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 smtClean="0">
                <a:latin typeface="Rockwell" pitchFamily="18" charset="0"/>
                <a:ea typeface="ＭＳ Ｐゴシック" pitchFamily="34" charset="-128"/>
                <a:cs typeface="Rockwell" pitchFamily="18" charset="0"/>
              </a:rPr>
              <a:t>Analyzing</a:t>
            </a:r>
            <a:r>
              <a:rPr lang="en-GB" altLang="en-US" dirty="0" smtClean="0">
                <a:latin typeface="Rockwell" pitchFamily="18" charset="0"/>
                <a:ea typeface="ＭＳ Ｐゴシック" pitchFamily="34" charset="-128"/>
                <a:cs typeface="Rockwell" pitchFamily="18" charset="0"/>
              </a:rPr>
              <a:t> the Ferris Wheel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898989"/>
                </a:solidFill>
              </a:rPr>
              <a:t>P-</a:t>
            </a:r>
            <a:fld id="{0CA265BB-8ADF-4FEC-BF50-22FA17E5698B}" type="slidenum">
              <a:rPr lang="en-US" altLang="en-US" sz="800" b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800" b="0">
              <a:solidFill>
                <a:srgbClr val="898989"/>
              </a:solidFill>
            </a:endParaRPr>
          </a:p>
        </p:txBody>
      </p:sp>
      <p:pic>
        <p:nvPicPr>
          <p:cNvPr id="8198" name="Picture 6" descr="C:\Users\andrew.busch\Desktop\Screen Shot 04-23-15 at 12.54 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139" y="1918369"/>
            <a:ext cx="4379795" cy="416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484" y="1403462"/>
            <a:ext cx="45556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0" dirty="0" smtClean="0">
                <a:solidFill>
                  <a:schemeClr val="tx1"/>
                </a:solidFill>
              </a:rPr>
              <a:t>The diagram shows the position of a rider, P, at time, t.</a:t>
            </a:r>
            <a:endParaRPr lang="en-GB" altLang="en-US" b="0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</a:rPr>
            </a:br>
            <a:r>
              <a:rPr lang="en-US" altLang="en-US" b="0" dirty="0" smtClean="0">
                <a:solidFill>
                  <a:schemeClr val="tx1"/>
                </a:solidFill>
              </a:rPr>
              <a:t>Height of the axle = OA = </a:t>
            </a:r>
            <a:r>
              <a:rPr lang="en-US" altLang="en-US" b="0" i="1" dirty="0" smtClean="0">
                <a:solidFill>
                  <a:schemeClr val="tx1"/>
                </a:solidFill>
              </a:rPr>
              <a:t>a</a:t>
            </a:r>
            <a:endParaRPr lang="en-GB" altLang="en-US" b="0" i="1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>Radius of the wheel = OP = </a:t>
            </a:r>
            <a:r>
              <a:rPr lang="en-US" altLang="en-US" b="0" i="1" dirty="0" smtClean="0">
                <a:solidFill>
                  <a:schemeClr val="tx1"/>
                </a:solidFill>
              </a:rPr>
              <a:t>b</a:t>
            </a:r>
            <a:endParaRPr lang="en-GB" altLang="en-US" b="0" i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∠</a:t>
            </a:r>
            <a:r>
              <a:rPr lang="en-US" altLang="en-US" b="0" dirty="0" smtClean="0">
                <a:solidFill>
                  <a:schemeClr val="tx1"/>
                </a:solidFill>
              </a:rPr>
              <a:t>POA = </a:t>
            </a:r>
            <a:r>
              <a:rPr lang="en-US" altLang="en-US" b="0" i="1" dirty="0" smtClean="0">
                <a:solidFill>
                  <a:schemeClr val="tx1"/>
                </a:solidFill>
              </a:rPr>
              <a:t>x</a:t>
            </a:r>
            <a:endParaRPr lang="en-GB" altLang="en-US" b="0" i="1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>As P goes round, then </a:t>
            </a:r>
            <a:r>
              <a:rPr lang="en-US" altLang="en-US" b="0" i="1" dirty="0" smtClean="0">
                <a:solidFill>
                  <a:schemeClr val="tx1"/>
                </a:solidFill>
              </a:rPr>
              <a:t>x = </a:t>
            </a:r>
            <a:r>
              <a:rPr lang="en-US" altLang="en-US" b="0" i="1" dirty="0" err="1" smtClean="0">
                <a:solidFill>
                  <a:schemeClr val="tx1"/>
                </a:solidFill>
              </a:rPr>
              <a:t>ct</a:t>
            </a:r>
            <a:r>
              <a:rPr lang="en-US" altLang="en-US" b="0" i="1" dirty="0" smtClean="0">
                <a:solidFill>
                  <a:schemeClr val="tx1"/>
                </a:solidFill>
              </a:rPr>
              <a:t> </a:t>
            </a:r>
            <a:r>
              <a:rPr lang="en-US" altLang="en-US" b="0" dirty="0" smtClean="0">
                <a:solidFill>
                  <a:schemeClr val="tx1"/>
                </a:solidFill>
              </a:rPr>
              <a:t>for some constant </a:t>
            </a:r>
            <a:r>
              <a:rPr lang="en-US" altLang="en-US" b="0" i="1" dirty="0" smtClean="0">
                <a:solidFill>
                  <a:schemeClr val="tx1"/>
                </a:solidFill>
              </a:rPr>
              <a:t>c</a:t>
            </a:r>
            <a:r>
              <a:rPr lang="en-US" altLang="en-US" b="0" dirty="0" smtClean="0">
                <a:solidFill>
                  <a:schemeClr val="tx1"/>
                </a:solidFill>
              </a:rPr>
              <a:t>. c=360/period</a:t>
            </a:r>
          </a:p>
          <a:p>
            <a:endParaRPr lang="en-US" altLang="en-US" b="0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>Height of the rider </a:t>
            </a:r>
            <a:br>
              <a:rPr lang="en-US" altLang="en-US" b="0" dirty="0" smtClean="0">
                <a:solidFill>
                  <a:schemeClr val="tx1"/>
                </a:solidFill>
              </a:rPr>
            </a:br>
            <a:r>
              <a:rPr lang="en-US" altLang="en-US" b="0" dirty="0" smtClean="0">
                <a:solidFill>
                  <a:schemeClr val="tx1"/>
                </a:solidFill>
              </a:rPr>
              <a:t>	= PB </a:t>
            </a:r>
            <a:br>
              <a:rPr lang="en-US" altLang="en-US" b="0" dirty="0" smtClean="0">
                <a:solidFill>
                  <a:schemeClr val="tx1"/>
                </a:solidFill>
              </a:rPr>
            </a:br>
            <a:r>
              <a:rPr lang="en-US" altLang="en-US" b="0" dirty="0" smtClean="0">
                <a:solidFill>
                  <a:schemeClr val="tx1"/>
                </a:solidFill>
              </a:rPr>
              <a:t>	= OA + –OP*cos(</a:t>
            </a:r>
            <a:r>
              <a:rPr lang="en-US" altLang="en-US" b="0" i="1" dirty="0" smtClean="0">
                <a:solidFill>
                  <a:schemeClr val="tx1"/>
                </a:solidFill>
              </a:rPr>
              <a:t>x)</a:t>
            </a:r>
            <a:endParaRPr lang="en-GB" altLang="en-US" b="0" i="1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</a:rPr>
            </a:br>
            <a:r>
              <a:rPr lang="en-US" altLang="en-US" b="0" dirty="0" smtClean="0">
                <a:solidFill>
                  <a:schemeClr val="tx1"/>
                </a:solidFill>
              </a:rPr>
              <a:t>So </a:t>
            </a:r>
            <a:r>
              <a:rPr lang="en-US" altLang="en-US" b="0" i="1" dirty="0" smtClean="0">
                <a:solidFill>
                  <a:schemeClr val="tx1"/>
                </a:solidFill>
              </a:rPr>
              <a:t>h = a + –b*</a:t>
            </a:r>
            <a:r>
              <a:rPr lang="en-US" altLang="en-US" b="0" dirty="0" smtClean="0">
                <a:solidFill>
                  <a:schemeClr val="tx1"/>
                </a:solidFill>
              </a:rPr>
              <a:t>cos(</a:t>
            </a:r>
            <a:r>
              <a:rPr lang="en-US" altLang="en-US" b="0" i="1" dirty="0" err="1" smtClean="0">
                <a:solidFill>
                  <a:schemeClr val="tx1"/>
                </a:solidFill>
              </a:rPr>
              <a:t>ct</a:t>
            </a:r>
            <a:r>
              <a:rPr lang="en-US" altLang="en-US" b="0" i="1" dirty="0" smtClean="0">
                <a:solidFill>
                  <a:schemeClr val="tx1"/>
                </a:solidFill>
              </a:rPr>
              <a:t>)</a:t>
            </a:r>
            <a:endParaRPr lang="en-GB" altLang="en-US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it all together.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0" y="1775191"/>
                <a:ext cx="9144000" cy="4625609"/>
              </a:xfrm>
            </p:spPr>
            <p:txBody>
              <a:bodyPr/>
              <a:lstStyle/>
              <a:p>
                <a:r>
                  <a:rPr lang="en-US" sz="2400" b="1" dirty="0" smtClean="0"/>
                  <a:t>Height = height of axel + –radius*cos((360/period)*time)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𝑒𝑖𝑔h𝑡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𝑎𝑥𝑒𝑙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𝑟𝑎</m:t>
                    </m:r>
                    <m:r>
                      <a:rPr lang="en-US" b="0" i="1" smtClean="0">
                        <a:latin typeface="Cambria Math"/>
                      </a:rPr>
                      <m:t>𝑑𝑖𝑢𝑠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cos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360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𝑒𝑟𝑖𝑜𝑑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𝑡𝑖</m:t>
                    </m:r>
                    <m:r>
                      <a:rPr lang="en-US" b="0" i="1" smtClean="0">
                        <a:latin typeface="Cambria Math"/>
                      </a:rPr>
                      <m:t>𝑚𝑒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cos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360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75191"/>
                <a:ext cx="9144000" cy="462560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P-</a:t>
            </a:r>
            <a:fld id="{CF7B1DC2-DE84-461E-A612-54CE4482C4A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7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317</TotalTime>
  <Words>171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ＭＳ Ｐゴシック</vt:lpstr>
      <vt:lpstr>Rockwell</vt:lpstr>
      <vt:lpstr>Times New Roman</vt:lpstr>
      <vt:lpstr>Calibri</vt:lpstr>
      <vt:lpstr>Times New Roman (Body)</vt:lpstr>
      <vt:lpstr>Module</vt:lpstr>
      <vt:lpstr>C:\Users\andrew.busch\Documents\Dropbox\Geometry - Proof\Chapter 17 Trigonometry - Do\17f Cosine Function - Ferris Wheel\-map:\01_Lessons_CollegeReady\01 Lesson Units\Draft 1\doc\L23_Ferris wheel.doc!OLE_LINK1</vt:lpstr>
      <vt:lpstr>17f: The Cosine Ferris Wheel</vt:lpstr>
      <vt:lpstr>Matching 1: Functions</vt:lpstr>
      <vt:lpstr>Matching 2: Descriptions</vt:lpstr>
      <vt:lpstr>Analyzing the Ferris Wheel</vt:lpstr>
      <vt:lpstr>Bringing it all together.</vt:lpstr>
    </vt:vector>
  </TitlesOfParts>
  <Company>University of Nottingham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Cosine Function</dc:title>
  <cp:lastModifiedBy>Andrew Busch</cp:lastModifiedBy>
  <cp:revision>55</cp:revision>
  <cp:lastPrinted>2010-10-21T12:22:38Z</cp:lastPrinted>
  <dcterms:created xsi:type="dcterms:W3CDTF">2011-01-17T10:52:53Z</dcterms:created>
  <dcterms:modified xsi:type="dcterms:W3CDTF">2015-04-23T20:11:36Z</dcterms:modified>
</cp:coreProperties>
</file>