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77" r:id="rId5"/>
    <p:sldId id="259" r:id="rId6"/>
    <p:sldId id="27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 varScale="1">
        <p:scale>
          <a:sx n="60" d="100"/>
          <a:sy n="6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CD9112-B950-43EC-B752-A83957F39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5BFFFC-A6AE-444F-9C46-1562224A87A0}" type="datetimeFigureOut">
              <a:rPr lang="en-US" smtClean="0"/>
              <a:pPr/>
              <a:t>9/24/2014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4-9 </a:t>
            </a:r>
            <a:r>
              <a:rPr lang="en-US" sz="6000" dirty="0"/>
              <a:t>Writing Up </a:t>
            </a:r>
            <a:r>
              <a:rPr lang="en-US" sz="6000" dirty="0" smtClean="0"/>
              <a:t>Proofs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Proof Geometry</a:t>
            </a:r>
          </a:p>
        </p:txBody>
      </p:sp>
    </p:spTree>
    <p:extLst>
      <p:ext uri="{BB962C8B-B14F-4D97-AF65-F5344CB8AC3E}">
        <p14:creationId xmlns:p14="http://schemas.microsoft.com/office/powerpoint/2010/main" val="20156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599"/>
            <a:ext cx="4267200" cy="6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200" dirty="0" smtClean="0"/>
              <a:t>Copy the figure as well as the full ‘Given’ and ‘Prove’.</a:t>
            </a:r>
          </a:p>
          <a:p>
            <a:pPr fontAlgn="base"/>
            <a:r>
              <a:rPr lang="en-US" sz="3200" dirty="0" smtClean="0"/>
              <a:t>Use the two column format to write the proof.</a:t>
            </a:r>
          </a:p>
          <a:p>
            <a:pPr fontAlgn="base"/>
            <a:r>
              <a:rPr lang="en-US" sz="3200" dirty="0" smtClean="0"/>
              <a:t>Neatness often helps you thinking more </a:t>
            </a:r>
            <a:r>
              <a:rPr lang="en-US" sz="3200" dirty="0" smtClean="0"/>
              <a:t>clearly</a:t>
            </a:r>
            <a:r>
              <a:rPr lang="en-US" sz="3200" dirty="0" smtClean="0"/>
              <a:t>.</a:t>
            </a:r>
            <a:endParaRPr lang="en-US" sz="2800" dirty="0"/>
          </a:p>
          <a:p>
            <a:pPr marL="11430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1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200" dirty="0" smtClean="0"/>
              <a:t>Derive </a:t>
            </a:r>
            <a:r>
              <a:rPr lang="en-US" sz="3200" dirty="0"/>
              <a:t>your </a:t>
            </a:r>
            <a:r>
              <a:rPr lang="en-US" sz="3200" dirty="0" smtClean="0"/>
              <a:t>statements and reasons </a:t>
            </a:r>
            <a:r>
              <a:rPr lang="en-US" sz="3200" dirty="0"/>
              <a:t>from the:</a:t>
            </a:r>
          </a:p>
          <a:p>
            <a:pPr lvl="2" fontAlgn="base"/>
            <a:r>
              <a:rPr lang="en-US" sz="2800" dirty="0" smtClean="0"/>
              <a:t>Given</a:t>
            </a:r>
          </a:p>
          <a:p>
            <a:pPr lvl="2" fontAlgn="base"/>
            <a:r>
              <a:rPr lang="en-US" sz="2800" dirty="0" smtClean="0"/>
              <a:t>Figure</a:t>
            </a:r>
          </a:p>
          <a:p>
            <a:pPr lvl="2" fontAlgn="base"/>
            <a:r>
              <a:rPr lang="en-US" sz="2800" dirty="0" smtClean="0"/>
              <a:t>Previous steps</a:t>
            </a:r>
            <a:endParaRPr lang="en-US" sz="2800" dirty="0"/>
          </a:p>
          <a:p>
            <a:pPr lvl="2" fontAlgn="base"/>
            <a:r>
              <a:rPr lang="en-US" sz="2800" dirty="0"/>
              <a:t>Definitions</a:t>
            </a:r>
          </a:p>
          <a:p>
            <a:pPr lvl="2" fontAlgn="base"/>
            <a:r>
              <a:rPr lang="en-US" sz="2800" dirty="0"/>
              <a:t>Postulates</a:t>
            </a:r>
          </a:p>
          <a:p>
            <a:pPr lvl="2" fontAlgn="base"/>
            <a:r>
              <a:rPr lang="en-US" sz="2800" dirty="0"/>
              <a:t>Previous proven theorems</a:t>
            </a:r>
          </a:p>
          <a:p>
            <a:pPr marL="11430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1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620000" cy="762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3581400" cy="223559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194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5638800" cy="55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286000"/>
          <a:ext cx="7696200" cy="39776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4196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Symbol"/>
                        </a:rPr>
                        <a:t>DAB  DBA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dirty="0" err="1" smtClean="0">
                          <a:sym typeface="Symbol"/>
                        </a:rPr>
                        <a:t>mDAB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= </a:t>
                      </a:r>
                      <a:r>
                        <a:rPr lang="en-US" dirty="0" err="1" smtClean="0">
                          <a:sym typeface="Symbol"/>
                        </a:rPr>
                        <a:t>mDBA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Def. of congruent angles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CAD  CBD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dirty="0" err="1" smtClean="0">
                          <a:sym typeface="Symbol"/>
                        </a:rPr>
                        <a:t>mCAD</a:t>
                      </a:r>
                      <a:r>
                        <a:rPr lang="en-US" dirty="0" smtClean="0">
                          <a:sym typeface="Symbol"/>
                        </a:rPr>
                        <a:t> = </a:t>
                      </a:r>
                      <a:r>
                        <a:rPr lang="en-US" dirty="0" err="1" smtClean="0">
                          <a:sym typeface="Symbol"/>
                        </a:rPr>
                        <a:t>mCBD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Def. of congruent angles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dirty="0" err="1" smtClean="0">
                          <a:sym typeface="Symbol"/>
                        </a:rPr>
                        <a:t>mDAB</a:t>
                      </a:r>
                      <a:r>
                        <a:rPr lang="en-US" baseline="0" dirty="0" smtClean="0">
                          <a:sym typeface="Symbol"/>
                        </a:rPr>
                        <a:t> + </a:t>
                      </a:r>
                      <a:r>
                        <a:rPr lang="en-US" dirty="0" err="1" smtClean="0">
                          <a:sym typeface="Symbol"/>
                        </a:rPr>
                        <a:t>mCAD</a:t>
                      </a:r>
                      <a:r>
                        <a:rPr lang="en-US" dirty="0" smtClean="0">
                          <a:sym typeface="Symbol"/>
                        </a:rPr>
                        <a:t> = </a:t>
                      </a:r>
                      <a:r>
                        <a:rPr lang="en-US" dirty="0" err="1" smtClean="0">
                          <a:sym typeface="Symbol"/>
                        </a:rPr>
                        <a:t>mDBA</a:t>
                      </a:r>
                      <a:r>
                        <a:rPr lang="en-US" dirty="0" smtClean="0">
                          <a:sym typeface="Symbol"/>
                        </a:rPr>
                        <a:t> + </a:t>
                      </a:r>
                      <a:r>
                        <a:rPr lang="en-US" dirty="0" err="1" smtClean="0">
                          <a:sym typeface="Symbol"/>
                        </a:rPr>
                        <a:t>mCBD</a:t>
                      </a: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r>
                        <a:rPr lang="en-US" baseline="0" dirty="0" smtClean="0"/>
                        <a:t> prop. of eq.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dirty="0" err="1" smtClean="0">
                          <a:sym typeface="Symbol"/>
                        </a:rPr>
                        <a:t>mDAB</a:t>
                      </a:r>
                      <a:r>
                        <a:rPr lang="en-US" baseline="0" dirty="0" smtClean="0">
                          <a:sym typeface="Symbol"/>
                        </a:rPr>
                        <a:t> + </a:t>
                      </a:r>
                      <a:r>
                        <a:rPr lang="en-US" dirty="0" err="1" smtClean="0">
                          <a:sym typeface="Symbol"/>
                        </a:rPr>
                        <a:t>mCAD</a:t>
                      </a:r>
                      <a:r>
                        <a:rPr lang="en-US" dirty="0" smtClean="0">
                          <a:sym typeface="Symbol"/>
                        </a:rPr>
                        <a:t> = </a:t>
                      </a:r>
                      <a:r>
                        <a:rPr lang="en-US" dirty="0" err="1" smtClean="0">
                          <a:sym typeface="Symbol"/>
                        </a:rPr>
                        <a:t>mCAB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Angle Addition</a:t>
                      </a:r>
                      <a:r>
                        <a:rPr lang="en-US" baseline="0" dirty="0" smtClean="0"/>
                        <a:t> Postulate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dirty="0" err="1" smtClean="0">
                          <a:sym typeface="Symbol"/>
                        </a:rPr>
                        <a:t>mDBA</a:t>
                      </a:r>
                      <a:r>
                        <a:rPr lang="en-US" dirty="0" smtClean="0">
                          <a:sym typeface="Symbol"/>
                        </a:rPr>
                        <a:t> + </a:t>
                      </a:r>
                      <a:r>
                        <a:rPr lang="en-US" dirty="0" err="1" smtClean="0">
                          <a:sym typeface="Symbol"/>
                        </a:rPr>
                        <a:t>mCBD</a:t>
                      </a:r>
                      <a:r>
                        <a:rPr lang="en-US" dirty="0" smtClean="0">
                          <a:sym typeface="Symbol"/>
                        </a:rPr>
                        <a:t> = </a:t>
                      </a:r>
                      <a:r>
                        <a:rPr lang="en-US" dirty="0" err="1" smtClean="0">
                          <a:sym typeface="Symbol"/>
                        </a:rPr>
                        <a:t>mCBA</a:t>
                      </a:r>
                      <a:r>
                        <a:rPr lang="en-US" dirty="0" smtClean="0">
                          <a:sym typeface="Symbol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Angle Addition</a:t>
                      </a:r>
                      <a:r>
                        <a:rPr lang="en-US" baseline="0" dirty="0" smtClean="0"/>
                        <a:t> Postulate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US" dirty="0" err="1" smtClean="0">
                          <a:sym typeface="Symbol"/>
                        </a:rPr>
                        <a:t>mCAB</a:t>
                      </a:r>
                      <a:r>
                        <a:rPr lang="en-US" baseline="0" dirty="0" smtClean="0">
                          <a:sym typeface="Symbol"/>
                        </a:rPr>
                        <a:t>  = </a:t>
                      </a:r>
                      <a:r>
                        <a:rPr lang="en-US" dirty="0" err="1" smtClean="0">
                          <a:sym typeface="Symbol"/>
                        </a:rPr>
                        <a:t>mCBA</a:t>
                      </a:r>
                      <a:r>
                        <a:rPr lang="en-US" dirty="0" smtClean="0">
                          <a:sym typeface="Symbol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6 and 7 into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CAB</a:t>
                      </a:r>
                      <a:r>
                        <a:rPr lang="en-US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 CBA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Def.</a:t>
                      </a:r>
                      <a:r>
                        <a:rPr lang="en-US" baseline="0" dirty="0" smtClean="0"/>
                        <a:t> of congruent angles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2667000"/>
            <a:ext cx="1981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3048000"/>
            <a:ext cx="2209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429000"/>
            <a:ext cx="1981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" y="3810000"/>
            <a:ext cx="2209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4191000"/>
            <a:ext cx="419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4800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5181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5562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5943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27432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3048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24400" y="3429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00600" y="3810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24400" y="4191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4800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24400" y="5181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5562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00600" y="59436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162800" y="640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Q.E.D.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667000"/>
          <a:ext cx="7696200" cy="2494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4196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Symbol"/>
                        </a:rPr>
                        <a:t>AD = 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AC + CD = AD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Def. of between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CD + DB = CB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Def. of between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AC + CD = CD + 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2 and 3 into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AC = DB</a:t>
                      </a: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r>
                        <a:rPr lang="en-US" baseline="0" dirty="0" smtClean="0"/>
                        <a:t> prop. of eq.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548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Q.E.D.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762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048000"/>
            <a:ext cx="1981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3429000"/>
            <a:ext cx="2209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810000"/>
            <a:ext cx="1981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" y="4191000"/>
            <a:ext cx="2209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4572000"/>
            <a:ext cx="419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31242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00600" y="3429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24400" y="3810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00600" y="4191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24400" y="4572000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55911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Given: AD = CB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1524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Prove: AC = DB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1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pg. 112-115: #8,  10, 12, 13, 16, </a:t>
            </a:r>
            <a:r>
              <a:rPr lang="en-US" sz="2400" dirty="0" smtClean="0"/>
              <a:t>17, 18</a:t>
            </a:r>
            <a:endParaRPr lang="en-US" sz="2400" dirty="0" smtClean="0"/>
          </a:p>
          <a:p>
            <a:r>
              <a:rPr lang="en-US" sz="2400" dirty="0" smtClean="0"/>
              <a:t>If you feel that you need more practice, solutions to 11 and 15 are in the back of the book.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3038</TotalTime>
  <Words>275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4-9 Writing Up Proofs</vt:lpstr>
      <vt:lpstr>PowerPoint Presentation</vt:lpstr>
      <vt:lpstr>Proof Tips</vt:lpstr>
      <vt:lpstr>Proof Tips</vt:lpstr>
      <vt:lpstr>Example 1</vt:lpstr>
      <vt:lpstr>Example 2</vt:lpstr>
      <vt:lpstr>Homework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53</cp:revision>
  <dcterms:created xsi:type="dcterms:W3CDTF">2012-09-25T14:59:19Z</dcterms:created>
  <dcterms:modified xsi:type="dcterms:W3CDTF">2014-09-24T15:38:01Z</dcterms:modified>
</cp:coreProperties>
</file>