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9" r:id="rId3"/>
    <p:sldId id="271" r:id="rId4"/>
    <p:sldId id="270" r:id="rId5"/>
    <p:sldId id="260" r:id="rId6"/>
    <p:sldId id="264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BB5CF-FE9D-4D69-9D66-FE3DEDDC8DB0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F6A7-57A9-4469-BF82-B5BE155835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5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380AD12-A4E1-454F-AFF7-4725CDFAF800}" type="datetime1">
              <a:rPr lang="en-US" altLang="en-US" smtClean="0"/>
              <a:pPr/>
              <a:t>9/10/2014</a:t>
            </a:fld>
            <a:endParaRPr lang="en-US" altLang="en-US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E0B95-6076-4F60-BD97-52962895F2F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256DD6-FE0C-40CF-8399-C7B75B29F538}" type="datetime1">
              <a:rPr lang="en-US" altLang="en-US" smtClean="0"/>
              <a:pPr/>
              <a:t>9/10/2014</a:t>
            </a:fld>
            <a:endParaRPr lang="en-US" altLang="en-US" smtClean="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4DC75-1940-497F-96C9-76D289C009E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F8DFB9-88BD-4CCF-9ADE-F7F126DBA6A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B95540-0C3C-4CC8-8740-26429639A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Proof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4-4: Perpendiculars, Right Angles, Congruent Angles</a:t>
            </a:r>
          </a:p>
          <a:p>
            <a:r>
              <a:rPr lang="en-US" dirty="0" smtClean="0"/>
              <a:t>4-5: Equivalence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5E9B1-CB3A-45F5-BB50-FF063EC0715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5334000" cy="5334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altLang="en-US" sz="3700" b="1" dirty="0" smtClean="0">
                <a:solidFill>
                  <a:schemeClr val="tx1"/>
                </a:solidFill>
                <a:latin typeface="Times New Roman" pitchFamily="18" charset="0"/>
              </a:rPr>
              <a:t>4 Types of Angles</a:t>
            </a:r>
            <a:endParaRPr lang="en-US" altLang="en-US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00" y="2743200"/>
            <a:ext cx="1143000" cy="838200"/>
            <a:chOff x="720" y="2784"/>
            <a:chExt cx="1152" cy="816"/>
          </a:xfrm>
        </p:grpSpPr>
        <p:sp>
          <p:nvSpPr>
            <p:cNvPr id="8216" name="Line 7"/>
            <p:cNvSpPr>
              <a:spLocks noChangeShapeType="1"/>
            </p:cNvSpPr>
            <p:nvPr/>
          </p:nvSpPr>
          <p:spPr bwMode="auto">
            <a:xfrm flipV="1">
              <a:off x="720" y="2784"/>
              <a:ext cx="0" cy="81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8"/>
            <p:cNvSpPr>
              <a:spLocks noChangeShapeType="1"/>
            </p:cNvSpPr>
            <p:nvPr/>
          </p:nvSpPr>
          <p:spPr bwMode="auto">
            <a:xfrm>
              <a:off x="720" y="3600"/>
              <a:ext cx="1152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9"/>
            <p:cNvSpPr>
              <a:spLocks noChangeShapeType="1"/>
            </p:cNvSpPr>
            <p:nvPr/>
          </p:nvSpPr>
          <p:spPr bwMode="auto">
            <a:xfrm>
              <a:off x="720" y="3504"/>
              <a:ext cx="14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10"/>
            <p:cNvSpPr>
              <a:spLocks noChangeShapeType="1"/>
            </p:cNvSpPr>
            <p:nvPr/>
          </p:nvSpPr>
          <p:spPr bwMode="auto">
            <a:xfrm>
              <a:off x="864" y="3504"/>
              <a:ext cx="0" cy="9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04800" y="1766888"/>
            <a:ext cx="236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C3300"/>
                </a:solidFill>
              </a:rPr>
              <a:t>Acute</a:t>
            </a:r>
            <a:br>
              <a:rPr lang="en-US" sz="2800" b="1" dirty="0" smtClean="0">
                <a:solidFill>
                  <a:srgbClr val="CC3300"/>
                </a:solidFill>
              </a:rPr>
            </a:br>
            <a:r>
              <a:rPr lang="en-US" sz="2800" b="1" dirty="0" smtClean="0">
                <a:solidFill>
                  <a:srgbClr val="CC3300"/>
                </a:solidFill>
              </a:rPr>
              <a:t>Angle</a:t>
            </a:r>
            <a:r>
              <a:rPr lang="en-US" sz="2800" b="1" dirty="0">
                <a:solidFill>
                  <a:srgbClr val="CC3300"/>
                </a:solidFill>
              </a:rPr>
              <a:t>: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438400" y="18288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150000"/>
            </a:pPr>
            <a:r>
              <a:rPr kumimoji="1" lang="en-US" altLang="en-US" sz="2400" dirty="0"/>
              <a:t>an angle whose measure is </a:t>
            </a:r>
            <a:r>
              <a:rPr kumimoji="1" lang="en-US" altLang="en-US" sz="2400" dirty="0" smtClean="0"/>
              <a:t/>
            </a:r>
            <a:br>
              <a:rPr kumimoji="1" lang="en-US" altLang="en-US" sz="2400" dirty="0" smtClean="0"/>
            </a:br>
            <a:r>
              <a:rPr kumimoji="1" lang="en-US" altLang="en-US" sz="2400" dirty="0" smtClean="0"/>
              <a:t>less </a:t>
            </a:r>
            <a:r>
              <a:rPr kumimoji="1" lang="en-US" altLang="en-US" sz="2400" dirty="0"/>
              <a:t>than 90</a:t>
            </a:r>
            <a:r>
              <a:rPr kumimoji="1" lang="en-US" altLang="en-US" sz="2400" dirty="0">
                <a:sym typeface="Symbol" pitchFamily="18" charset="2"/>
              </a:rPr>
              <a:t>.</a:t>
            </a:r>
            <a:endParaRPr lang="en-US" sz="2400" dirty="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04800" y="28336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Right Angle: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438400" y="28956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dirty="0">
                <a:sym typeface="Symbol" pitchFamily="18" charset="2"/>
              </a:rPr>
              <a:t>an angle whose measure is exactly 90 .</a:t>
            </a:r>
            <a:endParaRPr kumimoji="1" lang="en-US" sz="2400" dirty="0">
              <a:sym typeface="Symbol" pitchFamily="18" charset="2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28600" y="4419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CC"/>
                </a:solidFill>
              </a:rPr>
              <a:t>Obtuse Angle: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438400" y="44196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en-US" sz="2400" dirty="0">
                <a:sym typeface="Symbol" pitchFamily="18" charset="2"/>
              </a:rPr>
              <a:t>an angle </a:t>
            </a:r>
            <a:r>
              <a:rPr kumimoji="1" lang="en-US" altLang="en-US" sz="2400" dirty="0"/>
              <a:t>whose measure is </a:t>
            </a:r>
            <a:r>
              <a:rPr kumimoji="1" lang="en-US" altLang="en-US" sz="2400" dirty="0">
                <a:sym typeface="Symbol" pitchFamily="18" charset="2"/>
              </a:rPr>
              <a:t>between </a:t>
            </a:r>
            <a:r>
              <a:rPr kumimoji="1" lang="en-US" altLang="en-US" sz="2400" dirty="0" smtClean="0">
                <a:sym typeface="Symbol" pitchFamily="18" charset="2"/>
              </a:rPr>
              <a:t>90</a:t>
            </a:r>
            <a:r>
              <a:rPr kumimoji="1" lang="en-US" altLang="en-US" sz="2400" dirty="0">
                <a:sym typeface="Symbol" pitchFamily="18" charset="2"/>
              </a:rPr>
              <a:t> and 180.</a:t>
            </a:r>
            <a:endParaRPr kumimoji="1" lang="en-US" sz="2400" dirty="0">
              <a:sym typeface="Symbol" pitchFamily="18" charset="2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 rot="-3042083">
            <a:off x="7285156" y="4192585"/>
            <a:ext cx="1881187" cy="636588"/>
            <a:chOff x="336" y="1296"/>
            <a:chExt cx="1872" cy="768"/>
          </a:xfrm>
        </p:grpSpPr>
        <p:sp>
          <p:nvSpPr>
            <p:cNvPr id="8214" name="Line 26"/>
            <p:cNvSpPr>
              <a:spLocks noChangeShapeType="1"/>
            </p:cNvSpPr>
            <p:nvPr/>
          </p:nvSpPr>
          <p:spPr bwMode="auto">
            <a:xfrm>
              <a:off x="1008" y="2064"/>
              <a:ext cx="1200" cy="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 flipH="1" flipV="1">
              <a:off x="336" y="1296"/>
              <a:ext cx="672" cy="768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52400" y="5562600"/>
            <a:ext cx="2613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</a:rPr>
              <a:t>Reflex Angle: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514600" y="5562600"/>
            <a:ext cx="510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en-US" sz="2400" dirty="0">
                <a:sym typeface="Symbol" pitchFamily="18" charset="2"/>
              </a:rPr>
              <a:t>an angle </a:t>
            </a:r>
            <a:r>
              <a:rPr kumimoji="1" lang="en-US" altLang="en-US" sz="2400" dirty="0"/>
              <a:t>whose </a:t>
            </a:r>
            <a:r>
              <a:rPr kumimoji="1" lang="en-US" altLang="en-US" sz="2400"/>
              <a:t>measure </a:t>
            </a:r>
            <a:r>
              <a:rPr kumimoji="1" lang="en-US" altLang="en-US" sz="2400" smtClean="0"/>
              <a:t/>
            </a:r>
            <a:br>
              <a:rPr kumimoji="1" lang="en-US" altLang="en-US" sz="2400" smtClean="0"/>
            </a:br>
            <a:r>
              <a:rPr kumimoji="1" lang="en-US" altLang="en-US" sz="2400" smtClean="0"/>
              <a:t>is </a:t>
            </a:r>
            <a:r>
              <a:rPr kumimoji="1" lang="en-US" altLang="en-US" sz="2400" dirty="0">
                <a:sym typeface="Symbol" pitchFamily="18" charset="2"/>
              </a:rPr>
              <a:t>greater than 180.</a:t>
            </a:r>
            <a:endParaRPr kumimoji="1" lang="en-US" sz="2400" dirty="0">
              <a:sym typeface="Symbol" pitchFamily="18" charset="2"/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162800" y="1905000"/>
            <a:ext cx="1905000" cy="685800"/>
            <a:chOff x="2880" y="1680"/>
            <a:chExt cx="2352" cy="1344"/>
          </a:xfrm>
        </p:grpSpPr>
        <p:sp>
          <p:nvSpPr>
            <p:cNvPr id="8212" name="Line 5"/>
            <p:cNvSpPr>
              <a:spLocks noChangeShapeType="1"/>
            </p:cNvSpPr>
            <p:nvPr/>
          </p:nvSpPr>
          <p:spPr bwMode="auto">
            <a:xfrm flipV="1">
              <a:off x="2880" y="1680"/>
              <a:ext cx="1329" cy="13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6"/>
            <p:cNvSpPr>
              <a:spLocks noChangeShapeType="1"/>
            </p:cNvSpPr>
            <p:nvPr/>
          </p:nvSpPr>
          <p:spPr bwMode="auto">
            <a:xfrm flipV="1">
              <a:off x="2880" y="2921"/>
              <a:ext cx="2352" cy="103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146" name="Picture 2" descr="http://www.mathsisfun.com/images/angle23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029200"/>
            <a:ext cx="2162175" cy="161925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  <p:bldP spid="11284" grpId="0"/>
      <p:bldP spid="11285" grpId="0"/>
      <p:bldP spid="11286" grpId="0"/>
      <p:bldP spid="11287" grpId="0"/>
      <p:bldP spid="11288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C3702E-7E82-4486-8BB9-527FC07CF0A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Complementary Angles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67000" y="17526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" pitchFamily="18" charset="0"/>
              </a:rPr>
              <a:t>A pair of angles whose sum is 90˚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18421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CC3300"/>
                </a:solidFill>
                <a:latin typeface="Times" pitchFamily="18" charset="0"/>
              </a:rPr>
              <a:t>Definition: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CC3300"/>
                </a:solidFill>
                <a:latin typeface="Times" pitchFamily="18" charset="0"/>
              </a:rPr>
              <a:t>Examples: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39850" y="5410200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Times" pitchFamily="18" charset="0"/>
              </a:rPr>
              <a:t>Adjacent Angles</a:t>
            </a:r>
          </a:p>
          <a:p>
            <a:r>
              <a:rPr lang="en-US" altLang="en-US" sz="2400" b="1" dirty="0">
                <a:latin typeface="Times" pitchFamily="18" charset="0"/>
              </a:rPr>
              <a:t>( a common side )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90862"/>
            <a:ext cx="24384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7325" y="2851150"/>
            <a:ext cx="31908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10200" y="563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" pitchFamily="18" charset="0"/>
              </a:rPr>
              <a:t>Non-Adjacent Angles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917950"/>
            <a:ext cx="1752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789" y="3352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197" grpId="0" autoUpdateAnimBg="0"/>
      <p:bldP spid="8198" grpId="0" autoUpdateAnimBg="0"/>
      <p:bldP spid="8199" grpId="0" autoUpdateAnimBg="0"/>
      <p:bldP spid="8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B34F-72C6-4920-9039-601FFD132C9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057400" y="4724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en-US" sz="2400" dirty="0">
                <a:sym typeface="Symbol" pitchFamily="18" charset="2"/>
              </a:rPr>
              <a:t></a:t>
            </a:r>
            <a:r>
              <a:rPr kumimoji="1" lang="en-US" altLang="en-US" sz="2400" dirty="0"/>
              <a:t>3 </a:t>
            </a:r>
            <a:r>
              <a:rPr kumimoji="1" lang="en-US" altLang="en-US" sz="2400" dirty="0">
                <a:sym typeface="Symbol" pitchFamily="18" charset="2"/>
              </a:rPr>
              <a:t>  5.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64135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700" b="1" smtClean="0">
                <a:solidFill>
                  <a:schemeClr val="tx1"/>
                </a:solidFill>
                <a:latin typeface="Times New Roman" pitchFamily="18" charset="0"/>
              </a:rPr>
              <a:t>Congruent Angles</a:t>
            </a:r>
            <a:endParaRPr lang="en-US" altLang="en-US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V="1">
            <a:off x="6248400" y="3200400"/>
            <a:ext cx="1752600" cy="1295400"/>
          </a:xfrm>
          <a:prstGeom prst="line">
            <a:avLst/>
          </a:prstGeom>
          <a:noFill/>
          <a:ln w="34925">
            <a:solidFill>
              <a:srgbClr val="CC3300"/>
            </a:solidFill>
            <a:round/>
            <a:headEnd type="oval" w="med" len="med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rot="6600000" flipV="1">
            <a:off x="6373813" y="4438650"/>
            <a:ext cx="1219200" cy="1905000"/>
          </a:xfrm>
          <a:prstGeom prst="line">
            <a:avLst/>
          </a:prstGeom>
          <a:noFill/>
          <a:ln w="34925">
            <a:solidFill>
              <a:srgbClr val="CC3300"/>
            </a:solidFill>
            <a:round/>
            <a:headEnd type="oval" w="med" len="med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rot="3300000" flipV="1">
            <a:off x="6591300" y="3771900"/>
            <a:ext cx="1371600" cy="1600200"/>
          </a:xfrm>
          <a:prstGeom prst="line">
            <a:avLst/>
          </a:prstGeom>
          <a:noFill/>
          <a:ln w="34925">
            <a:solidFill>
              <a:srgbClr val="CC3300"/>
            </a:solidFill>
            <a:round/>
            <a:headEnd type="oval" w="med" len="med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5532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7056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1449" name="Arc 9"/>
          <p:cNvSpPr>
            <a:spLocks/>
          </p:cNvSpPr>
          <p:nvPr/>
        </p:nvSpPr>
        <p:spPr bwMode="auto">
          <a:xfrm rot="1200000">
            <a:off x="6781800" y="4038600"/>
            <a:ext cx="3810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49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Arc 10"/>
          <p:cNvSpPr>
            <a:spLocks/>
          </p:cNvSpPr>
          <p:nvPr/>
        </p:nvSpPr>
        <p:spPr bwMode="auto">
          <a:xfrm rot="4200000">
            <a:off x="6667500" y="4533900"/>
            <a:ext cx="3810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49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81000" y="19050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solidFill>
                  <a:srgbClr val="CC3300"/>
                </a:solidFill>
              </a:rPr>
              <a:t>Definition:</a:t>
            </a:r>
            <a:endParaRPr kumimoji="1" lang="en-US" sz="2400" b="1" dirty="0">
              <a:solidFill>
                <a:srgbClr val="CC3300"/>
              </a:solidFill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133600" y="1920875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dirty="0"/>
              <a:t>If two angles have the same measure, then they are </a:t>
            </a:r>
            <a:r>
              <a:rPr kumimoji="1" lang="en-US" altLang="en-US" sz="2400" b="1" dirty="0"/>
              <a:t>congruent.</a:t>
            </a:r>
            <a:endParaRPr kumimoji="1" lang="en-US" sz="2400" b="1" dirty="0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457200" y="290280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en-US" sz="2400" dirty="0"/>
              <a:t>Congruent angles are marked with the same number of “arcs”.</a:t>
            </a:r>
            <a:endParaRPr lang="en-US" sz="2400" dirty="0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57200" y="3962400"/>
            <a:ext cx="510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dirty="0"/>
              <a:t>The symbol for </a:t>
            </a:r>
            <a:r>
              <a:rPr kumimoji="1" lang="en-US" altLang="en-US" sz="2400" dirty="0">
                <a:sym typeface="Euclid Symbol" pitchFamily="18" charset="2"/>
              </a:rPr>
              <a:t>congruence is </a:t>
            </a:r>
            <a:r>
              <a:rPr kumimoji="1" lang="en-US" altLang="en-US" sz="2400" dirty="0"/>
              <a:t> </a:t>
            </a:r>
            <a:r>
              <a:rPr kumimoji="1" lang="en-US" altLang="en-US" sz="2400" b="1" dirty="0">
                <a:sym typeface="Euclid Symbol" pitchFamily="18" charset="2"/>
              </a:rPr>
              <a:t></a:t>
            </a:r>
            <a:r>
              <a:rPr kumimoji="1" lang="en-US" altLang="en-US" sz="2400" dirty="0">
                <a:sym typeface="Euclid Symbol" pitchFamily="18" charset="2"/>
              </a:rPr>
              <a:t> </a:t>
            </a:r>
            <a:endParaRPr kumimoji="1" lang="en-US" sz="2400" dirty="0">
              <a:sym typeface="Euclid Symbol" pitchFamily="18" charset="2"/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572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3300"/>
                </a:solidFill>
              </a:rPr>
              <a:t>Example: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937125" y="491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57200" y="5715000"/>
            <a:ext cx="46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en-US" sz="2400" dirty="0" smtClean="0">
                <a:sym typeface="Symbol" pitchFamily="18" charset="2"/>
              </a:rPr>
              <a:t>Note: </a:t>
            </a:r>
            <a:r>
              <a:rPr kumimoji="1" lang="en-US" altLang="en-US" sz="2400" dirty="0" smtClean="0">
                <a:sym typeface="Symbol" pitchFamily="18" charset="2"/>
              </a:rPr>
              <a:t>we write m</a:t>
            </a:r>
            <a:r>
              <a:rPr kumimoji="1" lang="en-US" altLang="en-US" sz="2400" dirty="0"/>
              <a:t>3 </a:t>
            </a:r>
            <a:r>
              <a:rPr kumimoji="1" lang="en-US" altLang="en-US" sz="2400" dirty="0" smtClean="0">
                <a:sym typeface="Symbol" pitchFamily="18" charset="2"/>
              </a:rPr>
              <a:t>=m </a:t>
            </a:r>
            <a:r>
              <a:rPr kumimoji="1" lang="en-US" altLang="en-US" sz="2400" dirty="0">
                <a:sym typeface="Symbol" pitchFamily="18" charset="2"/>
              </a:rPr>
              <a:t>5</a:t>
            </a:r>
            <a:r>
              <a:rPr kumimoji="1" lang="en-US" altLang="en-US" sz="2400" dirty="0" smtClean="0">
                <a:sym typeface="Symbol" pitchFamily="18" charset="2"/>
              </a:rPr>
              <a:t>. </a:t>
            </a:r>
            <a:endParaRPr kumimoji="1" lang="en-US" altLang="en-US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4" grpId="0" animBg="1"/>
      <p:bldP spid="61445" grpId="0" animBg="1"/>
      <p:bldP spid="61446" grpId="0" animBg="1"/>
      <p:bldP spid="61447" grpId="0"/>
      <p:bldP spid="61448" grpId="0"/>
      <p:bldP spid="61449" grpId="0" animBg="1"/>
      <p:bldP spid="61450" grpId="0" animBg="1"/>
      <p:bldP spid="61451" grpId="0"/>
      <p:bldP spid="61453" grpId="0"/>
      <p:bldP spid="61454" grpId="0"/>
      <p:bldP spid="61455" grpId="0"/>
      <p:bldP spid="61456" grpId="0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Perpendicular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Two lines, rays, or segments that intersect to form a right angle are called </a:t>
                </a:r>
                <a:r>
                  <a:rPr lang="en-US" sz="2800" b="1" dirty="0" smtClean="0"/>
                  <a:t>perpendicular</a:t>
                </a:r>
              </a:p>
              <a:p>
                <a:endParaRPr lang="en-US" b="1" dirty="0"/>
              </a:p>
              <a:p>
                <a:r>
                  <a:rPr lang="en-US" sz="3200" b="0" dirty="0" smtClean="0"/>
                  <a:t>L</a:t>
                </a:r>
                <a:r>
                  <a:rPr lang="en-US" sz="3200" b="0" baseline="-25000" dirty="0" smtClean="0"/>
                  <a:t>1</a:t>
                </a: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3200" dirty="0" smtClean="0"/>
                  <a:t> L</a:t>
                </a:r>
                <a:r>
                  <a:rPr lang="en-US" sz="3200" baseline="-25000" dirty="0" smtClean="0"/>
                  <a:t>2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50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8721">
            <a:off x="4511505" y="3091112"/>
            <a:ext cx="3537986" cy="3485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90678" y="324433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9624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equivalence relation</a:t>
            </a:r>
            <a:r>
              <a:rPr lang="en-US" sz="2800" dirty="0" smtClean="0"/>
              <a:t> is a </a:t>
            </a:r>
            <a:r>
              <a:rPr lang="en-US" sz="2800" dirty="0" smtClean="0"/>
              <a:t>relation satisfying </a:t>
            </a:r>
            <a:r>
              <a:rPr lang="en-US" sz="2800" dirty="0" smtClean="0"/>
              <a:t>ALL of the following properties: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Reflexive Property</a:t>
            </a:r>
            <a:r>
              <a:rPr lang="en-US" sz="2800" dirty="0" smtClean="0"/>
              <a:t>: a = a, for every a.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Symmetric Property</a:t>
            </a:r>
            <a:r>
              <a:rPr lang="en-US" sz="2800" dirty="0" smtClean="0"/>
              <a:t>: If a = b, then b = a.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Transitive Property</a:t>
            </a:r>
            <a:r>
              <a:rPr lang="en-US" sz="2800" dirty="0" smtClean="0"/>
              <a:t>: If a = b and b = c, </a:t>
            </a:r>
            <a:br>
              <a:rPr lang="en-US" sz="2800" dirty="0" smtClean="0"/>
            </a:br>
            <a:r>
              <a:rPr lang="en-US" sz="2800" dirty="0" smtClean="0"/>
              <a:t>then a = c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9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Congruence (</a:t>
            </a:r>
            <a:r>
              <a:rPr lang="en-US" sz="2800" dirty="0" smtClean="0">
                <a:latin typeface="Cambria Math"/>
                <a:ea typeface="Cambria Math"/>
              </a:rPr>
              <a:t>≌) is an equivalence relation.</a:t>
            </a:r>
          </a:p>
          <a:p>
            <a:endParaRPr lang="en-US" sz="2800" dirty="0" smtClean="0">
              <a:latin typeface="Cambria Math"/>
              <a:ea typeface="Cambria Math"/>
            </a:endParaRPr>
          </a:p>
          <a:p>
            <a:r>
              <a:rPr lang="en-US" sz="2800" dirty="0" smtClean="0">
                <a:latin typeface="Cambria Math"/>
                <a:ea typeface="Cambria Math"/>
              </a:rPr>
              <a:t>Reflexive property: 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A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A, for every A</a:t>
            </a:r>
          </a:p>
          <a:p>
            <a:r>
              <a:rPr lang="en-US" sz="2800" dirty="0" smtClean="0">
                <a:latin typeface="Cambria Math"/>
                <a:ea typeface="Cambria Math"/>
                <a:sym typeface="Symbol"/>
              </a:rPr>
              <a:t>Symmetric property: If A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B, then B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A</a:t>
            </a:r>
          </a:p>
          <a:p>
            <a:r>
              <a:rPr lang="en-US" sz="2800" dirty="0" smtClean="0">
                <a:latin typeface="Cambria Math"/>
                <a:ea typeface="Cambria Math"/>
                <a:sym typeface="Symbol"/>
              </a:rPr>
              <a:t>Transitive property: If A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B and B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C, </a:t>
            </a:r>
            <a:br>
              <a:rPr lang="en-US" sz="2800" dirty="0" smtClean="0">
                <a:latin typeface="Cambria Math"/>
                <a:ea typeface="Cambria Math"/>
                <a:sym typeface="Symbol"/>
              </a:rPr>
            </a:br>
            <a:r>
              <a:rPr lang="en-US" sz="2800" dirty="0" smtClean="0">
                <a:latin typeface="Cambria Math"/>
                <a:ea typeface="Cambria Math"/>
                <a:sym typeface="Symbol"/>
              </a:rPr>
              <a:t>then A</a:t>
            </a:r>
            <a:r>
              <a:rPr lang="en-US" sz="2800" dirty="0" smtClean="0">
                <a:latin typeface="Cambria Math"/>
                <a:ea typeface="Cambria Math"/>
              </a:rPr>
              <a:t> ≌</a:t>
            </a:r>
            <a:r>
              <a:rPr lang="en-US" sz="2800" dirty="0" smtClean="0">
                <a:latin typeface="Cambria Math"/>
                <a:ea typeface="Cambria Math"/>
                <a:sym typeface="Symbol"/>
              </a:rPr>
              <a:t> C</a:t>
            </a:r>
            <a:endParaRPr lang="en-US" sz="2800" dirty="0" smtClean="0">
              <a:latin typeface="Cambria Math"/>
              <a:ea typeface="Cambria Math"/>
            </a:endParaRPr>
          </a:p>
          <a:p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872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smtClean="0"/>
              <a:t>examples / non-examples </a:t>
            </a:r>
            <a:r>
              <a:rPr lang="en-US" dirty="0" smtClean="0"/>
              <a:t>of equivalence 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121978"/>
              </p:ext>
            </p:extLst>
          </p:nvPr>
        </p:nvGraphicFramePr>
        <p:xfrm>
          <a:off x="457200" y="1996440"/>
          <a:ext cx="82296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Examples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Non-examples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 parallel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Approximately equal (can</a:t>
                      </a:r>
                      <a:r>
                        <a:rPr lang="en-US" sz="2800" baseline="0" dirty="0" smtClean="0"/>
                        <a:t> fail the transitive property)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 similar to (triangles)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Greater or equal, less than or equal (fails the symmetric property)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3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4-4, 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4-4 p</a:t>
            </a:r>
            <a:r>
              <a:rPr lang="en-US" sz="3200" dirty="0"/>
              <a:t>. 96-97: </a:t>
            </a:r>
            <a:r>
              <a:rPr lang="en-US" sz="3200" dirty="0" smtClean="0"/>
              <a:t>#6-8, </a:t>
            </a:r>
            <a:r>
              <a:rPr lang="en-US" sz="3200" dirty="0" smtClean="0"/>
              <a:t>10, 11, 13</a:t>
            </a:r>
            <a:r>
              <a:rPr lang="en-US" sz="3200" dirty="0" smtClean="0"/>
              <a:t>. 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 smtClean="0"/>
              <a:t>13, consider a system of two linear equations over x (acute angle) and y (obtuse)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4-5 p</a:t>
            </a:r>
            <a:r>
              <a:rPr lang="en-US" sz="3200" dirty="0"/>
              <a:t>. 98-100: </a:t>
            </a:r>
            <a:r>
              <a:rPr lang="en-US" sz="3200" dirty="0" smtClean="0"/>
              <a:t># 1, 3-6, 8, 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41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</TotalTime>
  <Words>335</Words>
  <Application>Microsoft Office PowerPoint</Application>
  <PresentationFormat>On-screen Show (4:3)</PresentationFormat>
  <Paragraphs>67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Proof Geometry</vt:lpstr>
      <vt:lpstr>4 Types of Angles</vt:lpstr>
      <vt:lpstr>Complementary Angles</vt:lpstr>
      <vt:lpstr>Congruent Angles</vt:lpstr>
      <vt:lpstr>Perpendicular</vt:lpstr>
      <vt:lpstr>Equivalence Relations</vt:lpstr>
      <vt:lpstr>Theorem</vt:lpstr>
      <vt:lpstr>Other examples / non-examples of equivalence relations</vt:lpstr>
      <vt:lpstr>Homework 4-4, 4-5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29</cp:revision>
  <dcterms:created xsi:type="dcterms:W3CDTF">2012-09-18T17:10:17Z</dcterms:created>
  <dcterms:modified xsi:type="dcterms:W3CDTF">2014-09-10T18:48:17Z</dcterms:modified>
</cp:coreProperties>
</file>