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  <a:srgbClr val="F2F1EE"/>
    <a:srgbClr val="E5E4DF"/>
    <a:srgbClr val="EBE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86D082-A608-4039-A6C3-3559700A5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4CC059-1403-4A99-8C9F-8D425E4FC310}" type="datetimeFigureOut">
              <a:rPr lang="en-US" smtClean="0"/>
              <a:pPr/>
              <a:t>9/9/2014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Proof Geometry</a:t>
            </a:r>
            <a:br>
              <a:rPr lang="en-US" dirty="0" smtClean="0"/>
            </a:br>
            <a:r>
              <a:rPr lang="en-US" dirty="0" smtClean="0"/>
              <a:t>Angles and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4-1: The Basic Terms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03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two rays have the same endpoint, but do not lie on the same line then their union is an angle . The two rays are called its </a:t>
            </a:r>
            <a:r>
              <a:rPr lang="en-US" sz="3200" b="1" dirty="0" smtClean="0"/>
              <a:t>sides</a:t>
            </a:r>
            <a:r>
              <a:rPr lang="en-US" sz="3200" dirty="0" smtClean="0"/>
              <a:t>, and the common endpoint is called its </a:t>
            </a:r>
            <a:r>
              <a:rPr lang="en-US" sz="3200" b="1" dirty="0" smtClean="0"/>
              <a:t>vertex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314817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4958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Name the angle shown</a:t>
            </a: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Name the angle’s vertex</a:t>
            </a: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Name the angle’s sides</a:t>
            </a:r>
          </a:p>
        </p:txBody>
      </p:sp>
    </p:spTree>
    <p:extLst>
      <p:ext uri="{BB962C8B-B14F-4D97-AF65-F5344CB8AC3E}">
        <p14:creationId xmlns:p14="http://schemas.microsoft.com/office/powerpoint/2010/main" val="42636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7745505" cy="46059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interior of an angle</a:t>
            </a:r>
            <a:r>
              <a:rPr lang="en-US" sz="2800" dirty="0" smtClean="0"/>
              <a:t>  is the set of all points P in the plane of </a:t>
            </a:r>
            <a:r>
              <a:rPr lang="en-US" sz="2800" dirty="0"/>
              <a:t> </a:t>
            </a:r>
            <a:r>
              <a:rPr lang="en-US" sz="2800" dirty="0" smtClean="0"/>
              <a:t>such that: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P and B are on the same side of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P and C are on the same side of 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b="1" dirty="0" smtClean="0"/>
              <a:t>exterior of an angle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is the set of all points of the plane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that lie neither on the angle </a:t>
            </a:r>
          </a:p>
          <a:p>
            <a:pPr marL="0" indent="0">
              <a:buNone/>
            </a:pPr>
            <a:r>
              <a:rPr lang="en-US" sz="2800" dirty="0" smtClean="0"/>
              <a:t>nor in its interior.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41" y="3962400"/>
            <a:ext cx="3420959" cy="274362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905000" y="5258013"/>
            <a:ext cx="2408450" cy="1484255"/>
            <a:chOff x="3300736" y="5373745"/>
            <a:chExt cx="2408450" cy="1484255"/>
          </a:xfrm>
        </p:grpSpPr>
        <p:sp>
          <p:nvSpPr>
            <p:cNvPr id="6" name="Rectangle 5"/>
            <p:cNvSpPr/>
            <p:nvPr/>
          </p:nvSpPr>
          <p:spPr>
            <a:xfrm>
              <a:off x="3812227" y="5373745"/>
              <a:ext cx="189695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= Interior</a:t>
              </a:r>
            </a:p>
            <a:p>
              <a:endParaRPr lang="en-US" dirty="0" smtClean="0"/>
            </a:p>
            <a:p>
              <a:r>
                <a:rPr lang="en-US" dirty="0" smtClean="0"/>
                <a:t>= Exterior</a:t>
              </a:r>
            </a:p>
            <a:p>
              <a:endParaRPr lang="en-US" dirty="0" smtClean="0"/>
            </a:p>
            <a:p>
              <a:r>
                <a:rPr lang="en-US" dirty="0" smtClean="0"/>
                <a:t>= Neither</a:t>
              </a:r>
              <a:endParaRPr lang="en-US" dirty="0"/>
            </a:p>
          </p:txBody>
        </p:sp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9702" y="5373745"/>
              <a:ext cx="436889" cy="436889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736" y="5873271"/>
              <a:ext cx="446800" cy="478276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7016" y="6447480"/>
              <a:ext cx="410520" cy="410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64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points A, B, C, a </a:t>
            </a:r>
            <a:r>
              <a:rPr lang="en-US" sz="2800" b="1" dirty="0" smtClean="0"/>
              <a:t>triangle</a:t>
            </a:r>
            <a:r>
              <a:rPr lang="en-US" sz="2800" dirty="0" smtClean="0"/>
              <a:t> (denoted ) is the union of , , .</a:t>
            </a:r>
          </a:p>
          <a:p>
            <a:r>
              <a:rPr lang="en-US" sz="2800" dirty="0" smtClean="0"/>
              <a:t>A, B, and C are called its vertices (plural of vertex).</a:t>
            </a:r>
          </a:p>
          <a:p>
            <a:r>
              <a:rPr lang="en-US" sz="2800" dirty="0"/>
              <a:t>, , </a:t>
            </a:r>
            <a:r>
              <a:rPr lang="en-US" sz="2800" dirty="0" smtClean="0"/>
              <a:t> are called its </a:t>
            </a:r>
            <a:r>
              <a:rPr lang="en-US" sz="2800" b="1" dirty="0" smtClean="0"/>
              <a:t>sides</a:t>
            </a:r>
            <a:r>
              <a:rPr lang="en-US" sz="2800" b="1" dirty="0" smtClean="0"/>
              <a:t>.</a:t>
            </a:r>
            <a:endParaRPr lang="en-US" sz="2800" b="1" dirty="0" smtClean="0"/>
          </a:p>
          <a:p>
            <a:r>
              <a:rPr lang="en-US" sz="2800" dirty="0" smtClean="0"/>
              <a:t>Every triangle has 3 angles.</a:t>
            </a:r>
          </a:p>
          <a:p>
            <a:pPr marL="0" indent="0">
              <a:buNone/>
            </a:pPr>
            <a:r>
              <a:rPr lang="en-US" sz="2800" dirty="0" smtClean="0"/>
              <a:t>Name the 3 shown: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33800"/>
            <a:ext cx="3534269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word about angles in a triangle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Angles are defined by two rays, but triangles have only segments. However we can extend the segments of a triangle to show that a triangle has 3 angles. Usually, there is no need to do this though, because it is obvious.</a:t>
            </a:r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24172"/>
            <a:ext cx="3208641" cy="2500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6188107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Triangle from previous slide: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 lies on the </a:t>
            </a:r>
            <a:r>
              <a:rPr lang="en-US" b="1" dirty="0" smtClean="0"/>
              <a:t>interior of a triangle</a:t>
            </a:r>
            <a:r>
              <a:rPr lang="en-US" dirty="0" smtClean="0"/>
              <a:t> if it lies in the interior of each angle. </a:t>
            </a:r>
          </a:p>
          <a:p>
            <a:r>
              <a:rPr lang="en-US" dirty="0" smtClean="0"/>
              <a:t>A point lies on the </a:t>
            </a:r>
            <a:r>
              <a:rPr lang="en-US" b="1" dirty="0" smtClean="0"/>
              <a:t>exterior of a triangle</a:t>
            </a:r>
            <a:r>
              <a:rPr lang="en-US" dirty="0" smtClean="0"/>
              <a:t> if it lies in the plane of the triangle, but does not lie in the interior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5200"/>
            <a:ext cx="2981178" cy="286031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03" y="5181600"/>
            <a:ext cx="573897" cy="61432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907" y="4524379"/>
            <a:ext cx="566350" cy="56635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624" y="5970455"/>
            <a:ext cx="552474" cy="5524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57400" y="4524379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Interior</a:t>
            </a:r>
          </a:p>
          <a:p>
            <a:endParaRPr lang="en-US" sz="2400" dirty="0"/>
          </a:p>
          <a:p>
            <a:r>
              <a:rPr lang="en-US" sz="2400" dirty="0" smtClean="0"/>
              <a:t>= Exterior</a:t>
            </a:r>
          </a:p>
          <a:p>
            <a:endParaRPr lang="en-US" sz="2400" dirty="0"/>
          </a:p>
          <a:p>
            <a:r>
              <a:rPr lang="en-US" sz="2400" dirty="0" smtClean="0"/>
              <a:t>= Neither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5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of angles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2248347"/>
            <a:ext cx="4863352" cy="387781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32004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90800" y="32004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52600" y="38862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4002088" y="4267200"/>
          <a:ext cx="320516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079280" imgH="431640" progId="Equation.3">
                  <p:embed/>
                </p:oleObj>
              </mc:Choice>
              <mc:Fallback>
                <p:oleObj name="Equation" r:id="rId3" imgW="1079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4267200"/>
                        <a:ext cx="3205162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33850" y="2286000"/>
          <a:ext cx="3094038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1041120" imgH="431640" progId="Equation.3">
                  <p:embed/>
                </p:oleObj>
              </mc:Choice>
              <mc:Fallback>
                <p:oleObj name="Equation" r:id="rId5" imgW="10411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2286000"/>
                        <a:ext cx="3094038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4191000" y="2819400"/>
            <a:ext cx="2286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EBEA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733800" y="5029200"/>
            <a:ext cx="3733800" cy="838200"/>
          </a:xfrm>
          <a:prstGeom prst="rect">
            <a:avLst/>
          </a:prstGeom>
          <a:solidFill>
            <a:schemeClr val="bg1"/>
          </a:solidFill>
          <a:ln>
            <a:solidFill>
              <a:srgbClr val="EBEA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762000" y="3048000"/>
            <a:ext cx="24384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762000" y="3048000"/>
            <a:ext cx="19812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1600200" y="2895600"/>
            <a:ext cx="45720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667000" y="46482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1752600" y="45720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62000" y="41148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 flipH="1" flipV="1">
            <a:off x="762000" y="3048000"/>
            <a:ext cx="11430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1600200" y="3733800"/>
            <a:ext cx="22860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762000" y="2971800"/>
            <a:ext cx="1066800" cy="762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1828800" y="3048000"/>
            <a:ext cx="914400" cy="762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581400" y="4038600"/>
            <a:ext cx="3962400" cy="838200"/>
          </a:xfrm>
          <a:prstGeom prst="rect">
            <a:avLst/>
          </a:prstGeom>
          <a:solidFill>
            <a:schemeClr val="bg1"/>
          </a:solidFill>
          <a:ln>
            <a:solidFill>
              <a:srgbClr val="EBEA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1828800" y="3048000"/>
            <a:ext cx="9144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828800" y="2895600"/>
            <a:ext cx="228600" cy="838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838200" y="3810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1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of triangles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2248347"/>
            <a:ext cx="4863352" cy="387781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895600"/>
            <a:ext cx="1397000" cy="1828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2895600"/>
            <a:ext cx="2514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30400" y="2895600"/>
            <a:ext cx="1117600" cy="1828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2895600"/>
            <a:ext cx="195580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37267" y="2895600"/>
            <a:ext cx="67733" cy="1828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27432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26670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52600" y="48006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25146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90800" y="38100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200400"/>
            <a:ext cx="3048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4114800" y="4267200"/>
          <a:ext cx="2980391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002960" imgH="431640" progId="Equation.3">
                  <p:embed/>
                </p:oleObj>
              </mc:Choice>
              <mc:Fallback>
                <p:oleObj name="Equation" r:id="rId3" imgW="10029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267200"/>
                        <a:ext cx="2980391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191000" y="2249488"/>
          <a:ext cx="2979738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1002960" imgH="457200" progId="Equation.3">
                  <p:embed/>
                </p:oleObj>
              </mc:Choice>
              <mc:Fallback>
                <p:oleObj name="Equation" r:id="rId5" imgW="10029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49488"/>
                        <a:ext cx="2979738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Connector 43"/>
          <p:cNvCxnSpPr>
            <a:endCxn id="28" idx="2"/>
          </p:cNvCxnSpPr>
          <p:nvPr/>
        </p:nvCxnSpPr>
        <p:spPr>
          <a:xfrm flipH="1" flipV="1">
            <a:off x="1828800" y="2895600"/>
            <a:ext cx="76200" cy="182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533400" y="2895600"/>
            <a:ext cx="1371600" cy="18288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25" idx="3"/>
          </p:cNvCxnSpPr>
          <p:nvPr/>
        </p:nvCxnSpPr>
        <p:spPr>
          <a:xfrm flipH="1" flipV="1">
            <a:off x="533400" y="2933700"/>
            <a:ext cx="1905000" cy="8763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05000" y="3810000"/>
            <a:ext cx="533400" cy="914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191000" y="2819400"/>
            <a:ext cx="2286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EBEA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581400" y="4114800"/>
            <a:ext cx="3733800" cy="838200"/>
          </a:xfrm>
          <a:prstGeom prst="rect">
            <a:avLst/>
          </a:prstGeom>
          <a:solidFill>
            <a:schemeClr val="bg1"/>
          </a:solidFill>
          <a:ln>
            <a:solidFill>
              <a:srgbClr val="E9E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733800" y="5029200"/>
            <a:ext cx="3733800" cy="838200"/>
          </a:xfrm>
          <a:prstGeom prst="rect">
            <a:avLst/>
          </a:prstGeom>
          <a:solidFill>
            <a:schemeClr val="bg1"/>
          </a:solidFill>
          <a:ln>
            <a:solidFill>
              <a:srgbClr val="EBEA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26" idx="1"/>
            <a:endCxn id="25" idx="3"/>
          </p:cNvCxnSpPr>
          <p:nvPr/>
        </p:nvCxnSpPr>
        <p:spPr>
          <a:xfrm flipH="1">
            <a:off x="533400" y="2857500"/>
            <a:ext cx="2514600" cy="762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6" idx="1"/>
            <a:endCxn id="27" idx="0"/>
          </p:cNvCxnSpPr>
          <p:nvPr/>
        </p:nvCxnSpPr>
        <p:spPr>
          <a:xfrm flipH="1">
            <a:off x="1905000" y="2857500"/>
            <a:ext cx="1143000" cy="19431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5" idx="3"/>
          </p:cNvCxnSpPr>
          <p:nvPr/>
        </p:nvCxnSpPr>
        <p:spPr>
          <a:xfrm>
            <a:off x="533400" y="2933700"/>
            <a:ext cx="1371600" cy="17907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5" idx="3"/>
          </p:cNvCxnSpPr>
          <p:nvPr/>
        </p:nvCxnSpPr>
        <p:spPr>
          <a:xfrm flipH="1" flipV="1">
            <a:off x="533400" y="2933700"/>
            <a:ext cx="1371600" cy="1714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8" idx="2"/>
            <a:endCxn id="25" idx="3"/>
          </p:cNvCxnSpPr>
          <p:nvPr/>
        </p:nvCxnSpPr>
        <p:spPr>
          <a:xfrm flipH="1">
            <a:off x="533400" y="2895600"/>
            <a:ext cx="1295400" cy="38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Pg. 80-83: # 1-3, 5, 7-11</a:t>
            </a:r>
            <a:r>
              <a:rPr lang="en-US" sz="3200" smtClean="0"/>
              <a:t>, 24-27</a:t>
            </a:r>
            <a:r>
              <a:rPr lang="en-US" sz="3200" dirty="0" smtClean="0"/>
              <a:t>, 29, 30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67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262</TotalTime>
  <Words>331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Adjacency</vt:lpstr>
      <vt:lpstr>Equation</vt:lpstr>
      <vt:lpstr>Proof Geometry Angles and Triangles</vt:lpstr>
      <vt:lpstr>Angles</vt:lpstr>
      <vt:lpstr>Definitions</vt:lpstr>
      <vt:lpstr>Definitions</vt:lpstr>
      <vt:lpstr>A word about angles in a triangle</vt:lpstr>
      <vt:lpstr>Definitions</vt:lpstr>
      <vt:lpstr>Intersection of angles</vt:lpstr>
      <vt:lpstr>Intersection of triangles</vt:lpstr>
      <vt:lpstr>Homework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John Cawelti</dc:creator>
  <cp:lastModifiedBy>Andrew Busch</cp:lastModifiedBy>
  <cp:revision>31</cp:revision>
  <dcterms:created xsi:type="dcterms:W3CDTF">2012-09-14T16:29:06Z</dcterms:created>
  <dcterms:modified xsi:type="dcterms:W3CDTF">2014-09-09T15:28:53Z</dcterms:modified>
</cp:coreProperties>
</file>