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18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89248-5EDD-4BD3-A4FB-20472AE94379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CCAC-C251-4FA7-A0F9-7CCF60963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89248-5EDD-4BD3-A4FB-20472AE94379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CCAC-C251-4FA7-A0F9-7CCF60963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89248-5EDD-4BD3-A4FB-20472AE94379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CCAC-C251-4FA7-A0F9-7CCF60963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89248-5EDD-4BD3-A4FB-20472AE94379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CCAC-C251-4FA7-A0F9-7CCF60963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89248-5EDD-4BD3-A4FB-20472AE94379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CCAC-C251-4FA7-A0F9-7CCF60963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89248-5EDD-4BD3-A4FB-20472AE94379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CCAC-C251-4FA7-A0F9-7CCF60963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89248-5EDD-4BD3-A4FB-20472AE94379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CCAC-C251-4FA7-A0F9-7CCF60963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89248-5EDD-4BD3-A4FB-20472AE94379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CCAC-C251-4FA7-A0F9-7CCF60963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89248-5EDD-4BD3-A4FB-20472AE94379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CCAC-C251-4FA7-A0F9-7CCF60963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89248-5EDD-4BD3-A4FB-20472AE94379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CCAC-C251-4FA7-A0F9-7CCF60963B5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89248-5EDD-4BD3-A4FB-20472AE94379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22CCAC-C251-4FA7-A0F9-7CCF60963B5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E22CCAC-C251-4FA7-A0F9-7CCF60963B5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6089248-5EDD-4BD3-A4FB-20472AE94379}" type="datetimeFigureOut">
              <a:rPr lang="en-US" smtClean="0"/>
              <a:t>4/24/2015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17c: The “other” trig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Secant, Cosecant, Cotangent.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9803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Relationships we will prove later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7620000" cy="5105400"/>
              </a:xfrm>
            </p:spPr>
            <p:txBody>
              <a:bodyPr>
                <a:noAutofit/>
              </a:bodyPr>
              <a:lstStyle/>
              <a:p>
                <a:pPr marL="114300" indent="0">
                  <a:buNone/>
                </a:pPr>
                <a:r>
                  <a:rPr lang="en-US" sz="2800" i="1" dirty="0" smtClean="0"/>
                  <a:t>Secant (sec)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sec</m:t>
                        </m:r>
                      </m:fName>
                      <m:e>
                        <m:r>
                          <a:rPr lang="en-US" sz="2800" i="1">
                            <a:latin typeface="Cambria Math"/>
                          </a:rPr>
                          <m:t>𝜃</m:t>
                        </m:r>
                        <m:r>
                          <a:rPr lang="en-US" sz="2800" i="1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 i="1">
                                <a:latin typeface="Cambria Math"/>
                              </a:rPr>
                              <m:t>𝑐𝑜𝑠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𝜃</m:t>
                            </m:r>
                          </m:den>
                        </m:f>
                      </m:e>
                    </m:func>
                  </m:oMath>
                </a14:m>
                <a:endParaRPr lang="en-US" sz="2800" dirty="0" smtClean="0"/>
              </a:p>
              <a:p>
                <a:endParaRPr lang="en-US" sz="2800" dirty="0" smtClean="0"/>
              </a:p>
              <a:p>
                <a:pPr marL="114300" indent="0">
                  <a:buNone/>
                </a:pPr>
                <a:r>
                  <a:rPr lang="en-US" sz="2800" dirty="0" smtClean="0"/>
                  <a:t>Cosecant (</a:t>
                </a:r>
                <a:r>
                  <a:rPr lang="en-US" sz="2800" dirty="0" err="1" smtClean="0"/>
                  <a:t>csc</a:t>
                </a:r>
                <a:r>
                  <a:rPr lang="en-US" sz="2800" dirty="0" smtClean="0"/>
                  <a:t>)</a:t>
                </a:r>
                <a:endParaRPr lang="en-US" sz="2800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csc</m:t>
                        </m:r>
                      </m:fName>
                      <m:e>
                        <m:r>
                          <a:rPr lang="en-US" sz="2800" i="1">
                            <a:latin typeface="Cambria Math"/>
                          </a:rPr>
                          <m:t>𝜃</m:t>
                        </m:r>
                        <m:r>
                          <a:rPr lang="en-US" sz="2800" i="1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 i="1">
                                <a:latin typeface="Cambria Math"/>
                              </a:rPr>
                              <m:t>𝑠𝑖𝑛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𝜃</m:t>
                            </m:r>
                          </m:den>
                        </m:f>
                      </m:e>
                    </m:func>
                  </m:oMath>
                </a14:m>
                <a:endParaRPr lang="en-US" sz="2800" dirty="0" smtClean="0"/>
              </a:p>
              <a:p>
                <a:endParaRPr lang="en-US" sz="2800" dirty="0" smtClean="0"/>
              </a:p>
              <a:p>
                <a:pPr marL="114300" indent="0">
                  <a:buNone/>
                </a:pPr>
                <a:r>
                  <a:rPr lang="en-US" sz="2800" dirty="0" smtClean="0"/>
                  <a:t>Cotangent (cot)</a:t>
                </a:r>
                <a:endParaRPr lang="en-US" sz="2800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cot</m:t>
                        </m:r>
                      </m:fName>
                      <m:e>
                        <m:r>
                          <a:rPr lang="en-US" sz="2800" i="1">
                            <a:latin typeface="Cambria Math"/>
                          </a:rPr>
                          <m:t>𝜃</m:t>
                        </m:r>
                        <m:r>
                          <a:rPr lang="en-US" sz="2800" i="1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 i="1">
                                <a:latin typeface="Cambria Math"/>
                              </a:rPr>
                              <m:t>𝑡𝑎𝑛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𝜃</m:t>
                            </m:r>
                          </m:den>
                        </m:f>
                      </m:e>
                    </m:func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7620000" cy="5105400"/>
              </a:xfrm>
              <a:blipFill rotWithShape="1">
                <a:blip r:embed="rId2"/>
                <a:stretch>
                  <a:fillRect l="-80" t="-10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259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 l="-278" t="-16267" r="-278" b="-16267"/>
          <a:stretch>
            <a:fillRect/>
          </a:stretch>
        </p:blipFill>
        <p:spPr bwMode="auto">
          <a:xfrm>
            <a:off x="609600" y="1371600"/>
            <a:ext cx="7467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they?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58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Key:</a:t>
            </a:r>
            <a:endParaRPr lang="en-US" dirty="0"/>
          </a:p>
        </p:txBody>
      </p:sp>
      <p:pic>
        <p:nvPicPr>
          <p:cNvPr id="1026" name="Picture 2" descr="C:\Users\andrew.busch\Documents\Dropbox\Geometry - Proof\Chapter 17 Trigonometry - Do\17c CoSecant, Secant, CoTangent\Evernote Snapshot 20150422 1110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3432" y="381000"/>
            <a:ext cx="4570728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32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Key: Geogebra</a:t>
            </a:r>
            <a:endParaRPr lang="en-US" dirty="0"/>
          </a:p>
        </p:txBody>
      </p:sp>
      <p:pic>
        <p:nvPicPr>
          <p:cNvPr id="2050" name="Picture 2" descr="C:\Users\andrew.busch\Documents\Dropbox\Geometry - Proof\Chapter 17 Trigonometry - Do\17c CoSecant, Secant, CoTangent\Screen Shot Geogebra 6 Trig Function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47" y="1295400"/>
            <a:ext cx="7391400" cy="5145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105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Prove: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800" i="1">
                            <a:latin typeface="Cambria Math"/>
                          </a:rPr>
                        </m:ctrlPr>
                      </m:funcPr>
                      <m:fName>
                        <m:r>
                          <a:rPr lang="en-US" sz="4800" b="0" i="0" smtClean="0">
                            <a:latin typeface="Cambria Math"/>
                          </a:rPr>
                          <m:t>   </m:t>
                        </m:r>
                        <m:r>
                          <m:rPr>
                            <m:sty m:val="p"/>
                          </m:rPr>
                          <a:rPr lang="en-US" sz="4800">
                            <a:latin typeface="Cambria Math"/>
                          </a:rPr>
                          <m:t>sec</m:t>
                        </m:r>
                      </m:fName>
                      <m:e>
                        <m:r>
                          <a:rPr lang="en-US" sz="4800" i="1">
                            <a:latin typeface="Cambria Math"/>
                          </a:rPr>
                          <m:t>𝜃</m:t>
                        </m:r>
                        <m:r>
                          <a:rPr lang="en-US" sz="4800" i="1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48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8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4800" i="1">
                                <a:latin typeface="Cambria Math"/>
                              </a:rPr>
                              <m:t>𝑐𝑜𝑠</m:t>
                            </m:r>
                            <m:r>
                              <a:rPr lang="en-US" sz="4800" i="1">
                                <a:latin typeface="Cambria Math"/>
                              </a:rPr>
                              <m:t>𝜃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3360" b="-10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8229600" cy="48006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𝑐𝑜𝑠</m:t>
                        </m:r>
                        <m:r>
                          <a:rPr lang="en-US" sz="3600" i="1">
                            <a:latin typeface="Cambria Math"/>
                          </a:rPr>
                          <m:t>𝜃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𝑠𝑖𝑛</m:t>
                        </m:r>
                        <m:r>
                          <a:rPr lang="en-US" sz="3600" i="1">
                            <a:latin typeface="Cambria Math"/>
                          </a:rPr>
                          <m:t>𝜃</m:t>
                        </m:r>
                      </m:den>
                    </m:f>
                    <m:r>
                      <a:rPr lang="en-US" sz="36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𝑠𝑖𝑛</m:t>
                        </m:r>
                        <m:r>
                          <a:rPr lang="en-US" sz="3600" i="1">
                            <a:latin typeface="Cambria Math"/>
                          </a:rPr>
                          <m:t>𝜃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𝑠𝑒𝑐</m:t>
                        </m:r>
                        <m:r>
                          <a:rPr lang="en-US" sz="3600" i="1">
                            <a:latin typeface="Cambria Math"/>
                          </a:rPr>
                          <m:t>𝜃</m:t>
                        </m:r>
                        <m:r>
                          <a:rPr lang="en-US" sz="3600" i="1">
                            <a:latin typeface="Cambria Math"/>
                          </a:rPr>
                          <m:t>−</m:t>
                        </m:r>
                        <m:func>
                          <m:funcPr>
                            <m:ctrlPr>
                              <a:rPr lang="en-US" sz="3600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6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3600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3600" dirty="0" smtClean="0"/>
                  <a:t> 			</a:t>
                </a:r>
                <a:r>
                  <a:rPr lang="en-US" sz="2800" dirty="0" smtClean="0"/>
                  <a:t>(similar Triangles)</a:t>
                </a:r>
                <a:endParaRPr lang="en-US" sz="2800" dirty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𝑠𝑒𝑐</m:t>
                        </m:r>
                        <m:r>
                          <a:rPr lang="en-US" sz="2800" i="1">
                            <a:latin typeface="Cambria Math"/>
                          </a:rPr>
                          <m:t>𝜃</m:t>
                        </m:r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r>
                          <a:rPr lang="en-US" sz="2800" i="1">
                            <a:latin typeface="Cambria Math"/>
                          </a:rPr>
                          <m:t>𝑐𝑜𝑠</m:t>
                        </m:r>
                        <m:r>
                          <a:rPr lang="en-US" sz="2800" i="1">
                            <a:latin typeface="Cambria Math"/>
                          </a:rPr>
                          <m:t>𝜃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∗</m:t>
                    </m:r>
                    <m:r>
                      <a:rPr lang="en-US" sz="2800" i="1">
                        <a:latin typeface="Cambria Math"/>
                      </a:rPr>
                      <m:t>𝑐𝑜𝑠</m:t>
                    </m:r>
                    <m:r>
                      <a:rPr lang="en-US" sz="2800" i="1">
                        <a:latin typeface="Cambria Math"/>
                      </a:rPr>
                      <m:t>𝜃</m:t>
                    </m:r>
                    <m:r>
                      <a:rPr lang="en-US" sz="2800" i="1">
                        <a:latin typeface="Cambria Math"/>
                      </a:rPr>
                      <m:t>=(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</a:rPr>
                      <m:t>sin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𝜃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/>
                  <a:t> 	      (</a:t>
                </a:r>
                <a:r>
                  <a:rPr lang="en-US" sz="2800" dirty="0" err="1" smtClean="0"/>
                  <a:t>mult</a:t>
                </a:r>
                <a:r>
                  <a:rPr lang="en-US" sz="2800" dirty="0" smtClean="0"/>
                  <a:t>. prop =)</a:t>
                </a:r>
                <a:endParaRPr lang="en-US" sz="2800" dirty="0"/>
              </a:p>
              <a:p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𝑐𝑜𝑠</m:t>
                    </m:r>
                    <m:r>
                      <a:rPr lang="en-US" sz="2800" i="1">
                        <a:latin typeface="Cambria Math"/>
                      </a:rPr>
                      <m:t>𝜃</m:t>
                    </m:r>
                    <m:r>
                      <a:rPr lang="en-US" sz="2800" i="1">
                        <a:latin typeface="Cambria Math"/>
                      </a:rPr>
                      <m:t>∗</m:t>
                    </m:r>
                    <m:r>
                      <a:rPr lang="en-US" sz="2800" i="1">
                        <a:latin typeface="Cambria Math"/>
                      </a:rPr>
                      <m:t>𝑠𝑒𝑐</m:t>
                    </m:r>
                    <m:r>
                      <a:rPr lang="en-US" sz="2800" i="1">
                        <a:latin typeface="Cambria Math"/>
                      </a:rPr>
                      <m:t>𝜃</m:t>
                    </m:r>
                    <m:r>
                      <a:rPr lang="en-US" sz="2800" i="1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𝑐𝑜𝑠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𝜃</m:t>
                            </m:r>
                          </m:e>
                        </m:d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/>
                      </a:rPr>
                      <m:t>=1−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𝑐𝑜𝑠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𝜃</m:t>
                            </m:r>
                          </m:e>
                        </m:d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/>
                  <a:t> (trig identity)</a:t>
                </a:r>
                <a:endParaRPr lang="en-US" sz="2800" dirty="0"/>
              </a:p>
              <a:p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𝑐𝑜𝑠</m:t>
                    </m:r>
                    <m:r>
                      <a:rPr lang="en-US" sz="2800" i="1">
                        <a:latin typeface="Cambria Math"/>
                      </a:rPr>
                      <m:t>𝜃</m:t>
                    </m:r>
                    <m:r>
                      <a:rPr lang="en-US" sz="2800" i="1">
                        <a:latin typeface="Cambria Math"/>
                      </a:rPr>
                      <m:t>∗</m:t>
                    </m:r>
                    <m:r>
                      <a:rPr lang="en-US" sz="2800" i="1">
                        <a:latin typeface="Cambria Math"/>
                      </a:rPr>
                      <m:t>𝑠𝑒𝑐</m:t>
                    </m:r>
                    <m:r>
                      <a:rPr lang="en-US" sz="2800" i="1">
                        <a:latin typeface="Cambria Math"/>
                      </a:rPr>
                      <m:t>𝜃</m:t>
                    </m:r>
                    <m:r>
                      <a:rPr lang="en-US" sz="2800" i="1">
                        <a:latin typeface="Cambria Math"/>
                      </a:rPr>
                      <m:t>=1</m:t>
                    </m:r>
                  </m:oMath>
                </a14:m>
                <a:r>
                  <a:rPr lang="en-US" sz="2800" dirty="0" smtClean="0"/>
                  <a:t> 			       (add. prop =)</a:t>
                </a:r>
                <a:endParaRPr lang="en-US" sz="2800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sec</m:t>
                        </m:r>
                      </m:fName>
                      <m:e>
                        <m:r>
                          <a:rPr lang="en-US" sz="2800" i="1">
                            <a:latin typeface="Cambria Math"/>
                          </a:rPr>
                          <m:t>𝜃</m:t>
                        </m:r>
                        <m:r>
                          <a:rPr lang="en-US" sz="2800" i="1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 i="1">
                                <a:latin typeface="Cambria Math"/>
                              </a:rPr>
                              <m:t>𝑐𝑜𝑠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𝜃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800" dirty="0" smtClean="0"/>
                  <a:t> 				         (div. prop =)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8229600" cy="4800600"/>
              </a:xfrm>
              <a:blipFill rotWithShape="1">
                <a:blip r:embed="rId3"/>
                <a:stretch>
                  <a:fillRect r="-1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C:\Users\andrew.busch\Documents\Dropbox\Geometry - Proof\Chapter 17 Trigonometry - Do\17c CoSecant, Secant, CoTangent\Evernote Snapshot 20150422 11104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438400"/>
            <a:ext cx="319951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784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Prove: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800" i="1">
                            <a:latin typeface="Cambria Math"/>
                          </a:rPr>
                        </m:ctrlPr>
                      </m:funcPr>
                      <m:fName>
                        <m:r>
                          <a:rPr lang="en-US" sz="4800" b="0" i="0" smtClean="0">
                            <a:latin typeface="Cambria Math"/>
                          </a:rPr>
                          <m:t>    </m:t>
                        </m:r>
                        <m:r>
                          <m:rPr>
                            <m:sty m:val="p"/>
                          </m:rPr>
                          <a:rPr lang="en-US" sz="4800">
                            <a:latin typeface="Cambria Math"/>
                          </a:rPr>
                          <m:t>csc</m:t>
                        </m:r>
                      </m:fName>
                      <m:e>
                        <m:r>
                          <a:rPr lang="en-US" sz="4800" i="1">
                            <a:latin typeface="Cambria Math"/>
                          </a:rPr>
                          <m:t>𝜃</m:t>
                        </m:r>
                        <m:r>
                          <a:rPr lang="en-US" sz="4800" i="1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48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8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4800" i="1">
                                <a:latin typeface="Cambria Math"/>
                              </a:rPr>
                              <m:t>𝑠𝑖𝑛</m:t>
                            </m:r>
                            <m:r>
                              <a:rPr lang="en-US" sz="4800" i="1">
                                <a:latin typeface="Cambria Math"/>
                              </a:rPr>
                              <m:t>𝜃</m:t>
                            </m:r>
                          </m:den>
                        </m:f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3360" b="-10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Csc</a:t>
            </a:r>
            <a:r>
              <a:rPr lang="en-US" sz="2400" dirty="0"/>
              <a:t>/sec = sin/(sec-cos</a:t>
            </a:r>
            <a:r>
              <a:rPr lang="en-US" sz="2400" dirty="0" smtClean="0"/>
              <a:t>)                  </a:t>
            </a:r>
            <a:r>
              <a:rPr lang="en-US" sz="2400" dirty="0"/>
              <a:t>	</a:t>
            </a:r>
            <a:r>
              <a:rPr lang="en-US" sz="2400" dirty="0" smtClean="0"/>
              <a:t>          (</a:t>
            </a:r>
            <a:r>
              <a:rPr lang="en-US" sz="2400" dirty="0"/>
              <a:t>similar triangles)</a:t>
            </a:r>
          </a:p>
          <a:p>
            <a:r>
              <a:rPr lang="en-US" sz="2400" dirty="0"/>
              <a:t>(sec-cos)(</a:t>
            </a:r>
            <a:r>
              <a:rPr lang="en-US" sz="2400" dirty="0" err="1"/>
              <a:t>csc</a:t>
            </a:r>
            <a:r>
              <a:rPr lang="en-US" sz="2400" dirty="0"/>
              <a:t>/sec) = sin	</a:t>
            </a:r>
            <a:r>
              <a:rPr lang="en-US" sz="2400" dirty="0" smtClean="0"/>
              <a:t>                              (</a:t>
            </a:r>
            <a:r>
              <a:rPr lang="en-US" sz="2400" dirty="0" err="1"/>
              <a:t>mult</a:t>
            </a:r>
            <a:r>
              <a:rPr lang="en-US" sz="2400" dirty="0"/>
              <a:t>. Prop =)</a:t>
            </a:r>
          </a:p>
          <a:p>
            <a:r>
              <a:rPr lang="en-US" sz="2400" dirty="0"/>
              <a:t>(sec-cos)</a:t>
            </a:r>
            <a:r>
              <a:rPr lang="en-US" sz="2400" dirty="0" err="1"/>
              <a:t>csc</a:t>
            </a:r>
            <a:r>
              <a:rPr lang="en-US" sz="2400" dirty="0"/>
              <a:t> = sin*sec  	</a:t>
            </a:r>
            <a:r>
              <a:rPr lang="en-US" sz="2400" dirty="0" smtClean="0"/>
              <a:t>                              (</a:t>
            </a:r>
            <a:r>
              <a:rPr lang="en-US" sz="2400" dirty="0" err="1"/>
              <a:t>mult</a:t>
            </a:r>
            <a:r>
              <a:rPr lang="en-US" sz="2400" dirty="0"/>
              <a:t>. Prop =)</a:t>
            </a:r>
          </a:p>
          <a:p>
            <a:r>
              <a:rPr lang="en-US" sz="2400" dirty="0"/>
              <a:t>(1/cos-cos)(</a:t>
            </a:r>
            <a:r>
              <a:rPr lang="en-US" sz="2400" dirty="0" err="1"/>
              <a:t>csc</a:t>
            </a:r>
            <a:r>
              <a:rPr lang="en-US" sz="2400" dirty="0"/>
              <a:t>) = (1/cos)(sin)	</a:t>
            </a:r>
            <a:r>
              <a:rPr lang="en-US" sz="2400" dirty="0" smtClean="0"/>
              <a:t>                   (</a:t>
            </a:r>
            <a:r>
              <a:rPr lang="en-US" sz="2400" dirty="0"/>
              <a:t>sec = 1/cos)</a:t>
            </a:r>
          </a:p>
          <a:p>
            <a:r>
              <a:rPr lang="en-US" sz="2400" dirty="0"/>
              <a:t>(1-cos^2)(</a:t>
            </a:r>
            <a:r>
              <a:rPr lang="en-US" sz="2400" dirty="0" err="1"/>
              <a:t>csc</a:t>
            </a:r>
            <a:r>
              <a:rPr lang="en-US" sz="2400" dirty="0"/>
              <a:t>) = sin		</a:t>
            </a:r>
            <a:r>
              <a:rPr lang="en-US" sz="2400" dirty="0" smtClean="0"/>
              <a:t>                              (</a:t>
            </a:r>
            <a:r>
              <a:rPr lang="en-US" sz="2400" dirty="0" err="1"/>
              <a:t>mult</a:t>
            </a:r>
            <a:r>
              <a:rPr lang="en-US" sz="2400" dirty="0"/>
              <a:t>. By cos)</a:t>
            </a:r>
          </a:p>
          <a:p>
            <a:r>
              <a:rPr lang="en-US" sz="2400" dirty="0"/>
              <a:t>(sin^2)*(</a:t>
            </a:r>
            <a:r>
              <a:rPr lang="en-US" sz="2400" dirty="0" err="1"/>
              <a:t>csc</a:t>
            </a:r>
            <a:r>
              <a:rPr lang="en-US" sz="2400" dirty="0"/>
              <a:t>) = sin	</a:t>
            </a:r>
            <a:r>
              <a:rPr lang="en-US" sz="2400" dirty="0" smtClean="0"/>
              <a:t>             (</a:t>
            </a:r>
            <a:r>
              <a:rPr lang="en-US" sz="2400" dirty="0"/>
              <a:t>trig identity sin^2 + cos^2 = 1)</a:t>
            </a:r>
          </a:p>
          <a:p>
            <a:r>
              <a:rPr lang="en-US" sz="2400" dirty="0" err="1"/>
              <a:t>Csc</a:t>
            </a:r>
            <a:r>
              <a:rPr lang="en-US" sz="2400" dirty="0"/>
              <a:t> = 1/sin			</a:t>
            </a:r>
            <a:r>
              <a:rPr lang="en-US" sz="2400" dirty="0" smtClean="0"/>
              <a:t>                                  (</a:t>
            </a:r>
            <a:r>
              <a:rPr lang="en-US" sz="2400" dirty="0"/>
              <a:t>div prop =)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4098" name="Picture 2" descr="C:\Users\andrew.busch\Documents\Dropbox\Geometry - Proof\Chapter 17 Trigonometry - Do\17c CoSecant, Secant, CoTangent\6 Trig Functions AN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539" y="2132160"/>
            <a:ext cx="3486261" cy="4649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853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Prove:    </a:t>
                </a:r>
                <a:r>
                  <a:rPr lang="en-US" sz="4800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8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4800">
                            <a:latin typeface="Cambria Math"/>
                          </a:rPr>
                          <m:t>cot</m:t>
                        </m:r>
                      </m:fName>
                      <m:e>
                        <m:r>
                          <a:rPr lang="en-US" sz="4800" i="1">
                            <a:latin typeface="Cambria Math"/>
                          </a:rPr>
                          <m:t>𝜃</m:t>
                        </m:r>
                        <m:r>
                          <a:rPr lang="en-US" sz="4800" i="1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48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8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4800" i="1">
                                <a:latin typeface="Cambria Math"/>
                              </a:rPr>
                              <m:t>𝑡𝑎𝑛</m:t>
                            </m:r>
                            <m:r>
                              <a:rPr lang="en-US" sz="4800" i="1">
                                <a:latin typeface="Cambria Math"/>
                              </a:rPr>
                              <m:t>𝜃</m:t>
                            </m:r>
                          </m:den>
                        </m:f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3360" b="-10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Cot/</a:t>
            </a:r>
            <a:r>
              <a:rPr lang="en-US" sz="3000" dirty="0" err="1" smtClean="0"/>
              <a:t>csc</a:t>
            </a:r>
            <a:r>
              <a:rPr lang="en-US" sz="3000" dirty="0" smtClean="0"/>
              <a:t> = sin/tan</a:t>
            </a:r>
          </a:p>
          <a:p>
            <a:r>
              <a:rPr lang="en-US" sz="3000" dirty="0" smtClean="0"/>
              <a:t>Sin*cot = sin/tan</a:t>
            </a:r>
          </a:p>
          <a:p>
            <a:r>
              <a:rPr lang="en-US" sz="3000" dirty="0" smtClean="0"/>
              <a:t>Cot = 1/tan</a:t>
            </a:r>
            <a:endParaRPr lang="en-US" sz="3000" dirty="0"/>
          </a:p>
        </p:txBody>
      </p:sp>
      <p:pic>
        <p:nvPicPr>
          <p:cNvPr id="4" name="Picture 2" descr="C:\Users\andrew.busch\Documents\Dropbox\Geometry - Proof\Chapter 17 Trigonometry - Do\17c CoSecant, Secant, CoTangent\6 Trig Functions A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522560"/>
            <a:ext cx="3886200" cy="518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ight Triangle 4"/>
          <p:cNvSpPr/>
          <p:nvPr/>
        </p:nvSpPr>
        <p:spPr>
          <a:xfrm>
            <a:off x="5791200" y="3352800"/>
            <a:ext cx="1143000" cy="761280"/>
          </a:xfrm>
          <a:prstGeom prst="rtTriangl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18031475" flipH="1">
            <a:off x="4475950" y="3152054"/>
            <a:ext cx="1092086" cy="699706"/>
          </a:xfrm>
          <a:prstGeom prst="rtTriangl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56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5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353</TotalTime>
  <Words>131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17c: The “other” trig functions</vt:lpstr>
      <vt:lpstr>Relationships we will prove later</vt:lpstr>
      <vt:lpstr>Where are they?</vt:lpstr>
      <vt:lpstr>Answer Key:</vt:lpstr>
      <vt:lpstr>Answer Key: Geogebra</vt:lpstr>
      <vt:lpstr>Prove:  〖   sec〗⁡〖θ=1/cosθ〗 </vt:lpstr>
      <vt:lpstr>Prove: 〖    csc〗⁡〖θ=1/sinθ〗</vt:lpstr>
      <vt:lpstr>Prove:     cot⁡〖θ=1/tanθ〗</vt:lpstr>
      <vt:lpstr>PowerPoint Presentation</vt:lpstr>
    </vt:vector>
  </TitlesOfParts>
  <Company>BVSD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17c: The “other” trig functions</dc:title>
  <dc:creator>Andrew Busch</dc:creator>
  <cp:lastModifiedBy>Andrew Busch</cp:lastModifiedBy>
  <cp:revision>14</cp:revision>
  <dcterms:created xsi:type="dcterms:W3CDTF">2015-04-22T17:16:14Z</dcterms:created>
  <dcterms:modified xsi:type="dcterms:W3CDTF">2015-04-24T19:16:33Z</dcterms:modified>
</cp:coreProperties>
</file>